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687" r:id="rId5"/>
    <p:sldMasterId id="2147483789" r:id="rId6"/>
  </p:sldMasterIdLst>
  <p:notesMasterIdLst>
    <p:notesMasterId r:id="rId52"/>
  </p:notesMasterIdLst>
  <p:handoutMasterIdLst>
    <p:handoutMasterId r:id="rId53"/>
  </p:handoutMasterIdLst>
  <p:sldIdLst>
    <p:sldId id="586" r:id="rId7"/>
    <p:sldId id="726" r:id="rId8"/>
    <p:sldId id="766" r:id="rId9"/>
    <p:sldId id="775" r:id="rId10"/>
    <p:sldId id="768" r:id="rId11"/>
    <p:sldId id="771" r:id="rId12"/>
    <p:sldId id="772" r:id="rId13"/>
    <p:sldId id="770" r:id="rId14"/>
    <p:sldId id="779" r:id="rId15"/>
    <p:sldId id="776" r:id="rId16"/>
    <p:sldId id="777" r:id="rId17"/>
    <p:sldId id="769" r:id="rId18"/>
    <p:sldId id="773" r:id="rId19"/>
    <p:sldId id="780" r:id="rId20"/>
    <p:sldId id="781" r:id="rId21"/>
    <p:sldId id="782" r:id="rId22"/>
    <p:sldId id="783" r:id="rId23"/>
    <p:sldId id="784" r:id="rId24"/>
    <p:sldId id="785" r:id="rId25"/>
    <p:sldId id="786" r:id="rId26"/>
    <p:sldId id="787" r:id="rId27"/>
    <p:sldId id="788" r:id="rId28"/>
    <p:sldId id="789" r:id="rId29"/>
    <p:sldId id="806" r:id="rId30"/>
    <p:sldId id="790" r:id="rId31"/>
    <p:sldId id="791" r:id="rId32"/>
    <p:sldId id="792" r:id="rId33"/>
    <p:sldId id="793" r:id="rId34"/>
    <p:sldId id="794" r:id="rId35"/>
    <p:sldId id="795" r:id="rId36"/>
    <p:sldId id="796" r:id="rId37"/>
    <p:sldId id="797" r:id="rId38"/>
    <p:sldId id="798" r:id="rId39"/>
    <p:sldId id="799" r:id="rId40"/>
    <p:sldId id="800" r:id="rId41"/>
    <p:sldId id="801" r:id="rId42"/>
    <p:sldId id="802" r:id="rId43"/>
    <p:sldId id="803" r:id="rId44"/>
    <p:sldId id="804" r:id="rId45"/>
    <p:sldId id="805" r:id="rId46"/>
    <p:sldId id="774" r:id="rId47"/>
    <p:sldId id="765" r:id="rId48"/>
    <p:sldId id="767" r:id="rId49"/>
    <p:sldId id="808" r:id="rId50"/>
    <p:sldId id="760" r:id="rId51"/>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CCCC"/>
    <a:srgbClr val="9999FF"/>
    <a:srgbClr val="CCFF99"/>
    <a:srgbClr val="CCFFFF"/>
    <a:srgbClr val="FFFF99"/>
    <a:srgbClr val="CCCC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0423" autoAdjust="0"/>
  </p:normalViewPr>
  <p:slideViewPr>
    <p:cSldViewPr snapToGrid="0">
      <p:cViewPr varScale="1">
        <p:scale>
          <a:sx n="112" d="100"/>
          <a:sy n="112" d="100"/>
        </p:scale>
        <p:origin x="768" y="91"/>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1854"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45ED7-7707-4A15-800B-D654B1D53816}" type="doc">
      <dgm:prSet loTypeId="urn:microsoft.com/office/officeart/2005/8/layout/vList2" loCatId="list" qsTypeId="urn:microsoft.com/office/officeart/2005/8/quickstyle/simple3" qsCatId="simple" csTypeId="urn:microsoft.com/office/officeart/2005/8/colors/colorful3" csCatId="colorful"/>
      <dgm:spPr/>
      <dgm:t>
        <a:bodyPr/>
        <a:lstStyle/>
        <a:p>
          <a:endParaRPr lang="zh-CN" altLang="en-US"/>
        </a:p>
      </dgm:t>
    </dgm:pt>
    <dgm:pt modelId="{A900E769-3CD0-4D39-B432-44FB60831885}">
      <dgm:prSet/>
      <dgm:spPr/>
      <dgm:t>
        <a:bodyPr/>
        <a:lstStyle/>
        <a:p>
          <a:pPr rtl="0"/>
          <a:r>
            <a:rPr lang="zh-CN" dirty="0">
              <a:solidFill>
                <a:schemeClr val="bg1">
                  <a:lumMod val="50000"/>
                </a:schemeClr>
              </a:solidFill>
              <a:latin typeface="+mj-ea"/>
              <a:ea typeface="+mj-ea"/>
            </a:rPr>
            <a:t>任何信息管理系统都是为解决问题而生产的一种工具，或者构建一种服务，为了达到这样的期望，生产相应的工具或者构建服务就构成一个软件项目。</a:t>
          </a:r>
        </a:p>
      </dgm:t>
    </dgm:pt>
    <dgm:pt modelId="{07A04321-DB09-4E8E-BF59-A8D1D56A3BCA}" type="parTrans" cxnId="{7ABAB6EE-1E87-4C35-B132-8F803EC9C373}">
      <dgm:prSet/>
      <dgm:spPr/>
      <dgm:t>
        <a:bodyPr/>
        <a:lstStyle/>
        <a:p>
          <a:endParaRPr lang="zh-CN" altLang="en-US"/>
        </a:p>
      </dgm:t>
    </dgm:pt>
    <dgm:pt modelId="{3B43B322-2260-4A1A-B5F5-33CDF07C80CB}" type="sibTrans" cxnId="{7ABAB6EE-1E87-4C35-B132-8F803EC9C373}">
      <dgm:prSet/>
      <dgm:spPr/>
      <dgm:t>
        <a:bodyPr/>
        <a:lstStyle/>
        <a:p>
          <a:endParaRPr lang="zh-CN" altLang="en-US"/>
        </a:p>
      </dgm:t>
    </dgm:pt>
    <dgm:pt modelId="{535086FE-B6CB-40E9-BC17-D5982B00DB8C}" type="pres">
      <dgm:prSet presAssocID="{72A45ED7-7707-4A15-800B-D654B1D53816}" presName="linear" presStyleCnt="0">
        <dgm:presLayoutVars>
          <dgm:animLvl val="lvl"/>
          <dgm:resizeHandles val="exact"/>
        </dgm:presLayoutVars>
      </dgm:prSet>
      <dgm:spPr/>
    </dgm:pt>
    <dgm:pt modelId="{6B21CC7E-A86D-4D57-82A0-DCF6AC3392E2}" type="pres">
      <dgm:prSet presAssocID="{A900E769-3CD0-4D39-B432-44FB60831885}" presName="parentText" presStyleLbl="node1" presStyleIdx="0" presStyleCnt="1">
        <dgm:presLayoutVars>
          <dgm:chMax val="0"/>
          <dgm:bulletEnabled val="1"/>
        </dgm:presLayoutVars>
      </dgm:prSet>
      <dgm:spPr/>
    </dgm:pt>
  </dgm:ptLst>
  <dgm:cxnLst>
    <dgm:cxn modelId="{3F233251-2853-462C-9901-95AC9F454EB6}" type="presOf" srcId="{A900E769-3CD0-4D39-B432-44FB60831885}" destId="{6B21CC7E-A86D-4D57-82A0-DCF6AC3392E2}" srcOrd="0" destOrd="0" presId="urn:microsoft.com/office/officeart/2005/8/layout/vList2"/>
    <dgm:cxn modelId="{804792DA-8A49-4B91-B03D-4D88B30AA754}" type="presOf" srcId="{72A45ED7-7707-4A15-800B-D654B1D53816}" destId="{535086FE-B6CB-40E9-BC17-D5982B00DB8C}" srcOrd="0" destOrd="0" presId="urn:microsoft.com/office/officeart/2005/8/layout/vList2"/>
    <dgm:cxn modelId="{7ABAB6EE-1E87-4C35-B132-8F803EC9C373}" srcId="{72A45ED7-7707-4A15-800B-D654B1D53816}" destId="{A900E769-3CD0-4D39-B432-44FB60831885}" srcOrd="0" destOrd="0" parTransId="{07A04321-DB09-4E8E-BF59-A8D1D56A3BCA}" sibTransId="{3B43B322-2260-4A1A-B5F5-33CDF07C80CB}"/>
    <dgm:cxn modelId="{6DD40D91-40CB-4355-836B-8FD5732EEB3C}" type="presParOf" srcId="{535086FE-B6CB-40E9-BC17-D5982B00DB8C}" destId="{6B21CC7E-A86D-4D57-82A0-DCF6AC3392E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B9DB76-EC45-4BC2-B416-868B635C3A70}" type="doc">
      <dgm:prSet loTypeId="urn:microsoft.com/office/officeart/2005/8/layout/hProcess9" loCatId="process" qsTypeId="urn:microsoft.com/office/officeart/2005/8/quickstyle/simple3" qsCatId="simple" csTypeId="urn:microsoft.com/office/officeart/2005/8/colors/accent2_2" csCatId="accent2" phldr="1"/>
      <dgm:spPr/>
    </dgm:pt>
    <dgm:pt modelId="{F550482B-6761-44DC-87FB-E0B8B9CF1403}">
      <dgm:prSet phldrT="[文本]"/>
      <dgm:spPr/>
      <dgm:t>
        <a:bodyPr/>
        <a:lstStyle/>
        <a:p>
          <a:r>
            <a:rPr lang="zh-CN" altLang="en-US" dirty="0">
              <a:solidFill>
                <a:schemeClr val="bg1">
                  <a:lumMod val="50000"/>
                </a:schemeClr>
              </a:solidFill>
              <a:latin typeface="+mj-ea"/>
              <a:ea typeface="+mj-ea"/>
            </a:rPr>
            <a:t>计划</a:t>
          </a:r>
        </a:p>
      </dgm:t>
    </dgm:pt>
    <dgm:pt modelId="{4330F05D-130C-4288-84A8-F0A5C06D3309}" type="parTrans" cxnId="{7AE976B0-F59D-4E08-B9ED-31C9DA211755}">
      <dgm:prSet/>
      <dgm:spPr/>
      <dgm:t>
        <a:bodyPr/>
        <a:lstStyle/>
        <a:p>
          <a:endParaRPr lang="zh-CN" altLang="en-US">
            <a:solidFill>
              <a:schemeClr val="bg1">
                <a:lumMod val="50000"/>
              </a:schemeClr>
            </a:solidFill>
            <a:latin typeface="+mj-ea"/>
            <a:ea typeface="+mj-ea"/>
          </a:endParaRPr>
        </a:p>
      </dgm:t>
    </dgm:pt>
    <dgm:pt modelId="{F8640404-9CB1-49CD-AB0F-E141AED759C3}" type="sibTrans" cxnId="{7AE976B0-F59D-4E08-B9ED-31C9DA211755}">
      <dgm:prSet/>
      <dgm:spPr/>
      <dgm:t>
        <a:bodyPr/>
        <a:lstStyle/>
        <a:p>
          <a:endParaRPr lang="zh-CN" altLang="en-US">
            <a:solidFill>
              <a:schemeClr val="bg1">
                <a:lumMod val="50000"/>
              </a:schemeClr>
            </a:solidFill>
            <a:latin typeface="+mj-ea"/>
            <a:ea typeface="+mj-ea"/>
          </a:endParaRPr>
        </a:p>
      </dgm:t>
    </dgm:pt>
    <dgm:pt modelId="{22726012-D97F-446D-AC91-DAE51D5DC652}">
      <dgm:prSet phldrT="[文本]"/>
      <dgm:spPr/>
      <dgm:t>
        <a:bodyPr/>
        <a:lstStyle/>
        <a:p>
          <a:r>
            <a:rPr lang="zh-CN" altLang="en-US" dirty="0">
              <a:solidFill>
                <a:schemeClr val="bg1">
                  <a:lumMod val="50000"/>
                </a:schemeClr>
              </a:solidFill>
              <a:latin typeface="+mj-ea"/>
              <a:ea typeface="+mj-ea"/>
            </a:rPr>
            <a:t>需求分析</a:t>
          </a:r>
        </a:p>
      </dgm:t>
    </dgm:pt>
    <dgm:pt modelId="{A6B9202D-81BF-4B8E-858E-C588F545F592}" type="parTrans" cxnId="{591F6021-9F90-4FED-88BD-92E503F9033C}">
      <dgm:prSet/>
      <dgm:spPr/>
      <dgm:t>
        <a:bodyPr/>
        <a:lstStyle/>
        <a:p>
          <a:endParaRPr lang="zh-CN" altLang="en-US">
            <a:solidFill>
              <a:schemeClr val="bg1">
                <a:lumMod val="50000"/>
              </a:schemeClr>
            </a:solidFill>
            <a:latin typeface="+mj-ea"/>
            <a:ea typeface="+mj-ea"/>
          </a:endParaRPr>
        </a:p>
      </dgm:t>
    </dgm:pt>
    <dgm:pt modelId="{5D6E17A0-3A9F-4753-89C5-F1A60206D728}" type="sibTrans" cxnId="{591F6021-9F90-4FED-88BD-92E503F9033C}">
      <dgm:prSet/>
      <dgm:spPr/>
      <dgm:t>
        <a:bodyPr/>
        <a:lstStyle/>
        <a:p>
          <a:endParaRPr lang="zh-CN" altLang="en-US">
            <a:solidFill>
              <a:schemeClr val="bg1">
                <a:lumMod val="50000"/>
              </a:schemeClr>
            </a:solidFill>
            <a:latin typeface="+mj-ea"/>
            <a:ea typeface="+mj-ea"/>
          </a:endParaRPr>
        </a:p>
      </dgm:t>
    </dgm:pt>
    <dgm:pt modelId="{03770FE8-71D6-45E0-84BC-8A6587785B91}">
      <dgm:prSet phldrT="[文本]"/>
      <dgm:spPr/>
      <dgm:t>
        <a:bodyPr/>
        <a:lstStyle/>
        <a:p>
          <a:r>
            <a:rPr lang="zh-CN" altLang="en-US" dirty="0">
              <a:solidFill>
                <a:schemeClr val="bg1">
                  <a:lumMod val="50000"/>
                </a:schemeClr>
              </a:solidFill>
              <a:latin typeface="+mj-ea"/>
              <a:ea typeface="+mj-ea"/>
            </a:rPr>
            <a:t>设计</a:t>
          </a:r>
        </a:p>
      </dgm:t>
    </dgm:pt>
    <dgm:pt modelId="{7270E2E7-941F-4366-8D5B-2D14C07D4885}" type="parTrans" cxnId="{7B7921E5-9460-4DF3-A47F-9947480520CD}">
      <dgm:prSet/>
      <dgm:spPr/>
      <dgm:t>
        <a:bodyPr/>
        <a:lstStyle/>
        <a:p>
          <a:endParaRPr lang="zh-CN" altLang="en-US">
            <a:solidFill>
              <a:schemeClr val="bg1">
                <a:lumMod val="50000"/>
              </a:schemeClr>
            </a:solidFill>
            <a:latin typeface="+mj-ea"/>
            <a:ea typeface="+mj-ea"/>
          </a:endParaRPr>
        </a:p>
      </dgm:t>
    </dgm:pt>
    <dgm:pt modelId="{9076DE94-8CBD-49E1-AEE5-47C12A1ADACB}" type="sibTrans" cxnId="{7B7921E5-9460-4DF3-A47F-9947480520CD}">
      <dgm:prSet/>
      <dgm:spPr/>
      <dgm:t>
        <a:bodyPr/>
        <a:lstStyle/>
        <a:p>
          <a:endParaRPr lang="zh-CN" altLang="en-US">
            <a:solidFill>
              <a:schemeClr val="bg1">
                <a:lumMod val="50000"/>
              </a:schemeClr>
            </a:solidFill>
            <a:latin typeface="+mj-ea"/>
            <a:ea typeface="+mj-ea"/>
          </a:endParaRPr>
        </a:p>
      </dgm:t>
    </dgm:pt>
    <dgm:pt modelId="{2F5FE8B3-A091-4B43-86F2-2366475B03E2}">
      <dgm:prSet phldrT="[文本]"/>
      <dgm:spPr/>
      <dgm:t>
        <a:bodyPr/>
        <a:lstStyle/>
        <a:p>
          <a:r>
            <a:rPr lang="zh-CN" altLang="en-US" dirty="0">
              <a:solidFill>
                <a:schemeClr val="bg1">
                  <a:lumMod val="50000"/>
                </a:schemeClr>
              </a:solidFill>
              <a:latin typeface="+mj-ea"/>
              <a:ea typeface="+mj-ea"/>
            </a:rPr>
            <a:t>编码</a:t>
          </a:r>
        </a:p>
      </dgm:t>
    </dgm:pt>
    <dgm:pt modelId="{D68F75A9-829F-4BAF-B81B-4A096EBCB345}" type="parTrans" cxnId="{77995F67-914E-48B0-917B-DBB9679AE0CC}">
      <dgm:prSet/>
      <dgm:spPr/>
      <dgm:t>
        <a:bodyPr/>
        <a:lstStyle/>
        <a:p>
          <a:endParaRPr lang="zh-CN" altLang="en-US">
            <a:solidFill>
              <a:schemeClr val="bg1">
                <a:lumMod val="50000"/>
              </a:schemeClr>
            </a:solidFill>
            <a:latin typeface="+mj-ea"/>
            <a:ea typeface="+mj-ea"/>
          </a:endParaRPr>
        </a:p>
      </dgm:t>
    </dgm:pt>
    <dgm:pt modelId="{1D5DA61B-999C-4401-B888-F6EC4C7F155A}" type="sibTrans" cxnId="{77995F67-914E-48B0-917B-DBB9679AE0CC}">
      <dgm:prSet/>
      <dgm:spPr/>
      <dgm:t>
        <a:bodyPr/>
        <a:lstStyle/>
        <a:p>
          <a:endParaRPr lang="zh-CN" altLang="en-US">
            <a:solidFill>
              <a:schemeClr val="bg1">
                <a:lumMod val="50000"/>
              </a:schemeClr>
            </a:solidFill>
            <a:latin typeface="+mj-ea"/>
            <a:ea typeface="+mj-ea"/>
          </a:endParaRPr>
        </a:p>
      </dgm:t>
    </dgm:pt>
    <dgm:pt modelId="{090D7A24-9B3E-48B7-99D6-7A2FB1CF8EB1}">
      <dgm:prSet phldrT="[文本]"/>
      <dgm:spPr/>
      <dgm:t>
        <a:bodyPr/>
        <a:lstStyle/>
        <a:p>
          <a:r>
            <a:rPr lang="zh-CN" altLang="en-US" dirty="0">
              <a:solidFill>
                <a:schemeClr val="bg1">
                  <a:lumMod val="50000"/>
                </a:schemeClr>
              </a:solidFill>
              <a:latin typeface="+mj-ea"/>
              <a:ea typeface="+mj-ea"/>
            </a:rPr>
            <a:t>测试</a:t>
          </a:r>
        </a:p>
      </dgm:t>
    </dgm:pt>
    <dgm:pt modelId="{86848DC7-229F-414C-A707-E899B1DB486B}" type="parTrans" cxnId="{EC7C6F35-63A8-4810-81DA-2EDE05670947}">
      <dgm:prSet/>
      <dgm:spPr/>
      <dgm:t>
        <a:bodyPr/>
        <a:lstStyle/>
        <a:p>
          <a:endParaRPr lang="zh-CN" altLang="en-US">
            <a:solidFill>
              <a:schemeClr val="bg1">
                <a:lumMod val="50000"/>
              </a:schemeClr>
            </a:solidFill>
            <a:latin typeface="+mj-ea"/>
            <a:ea typeface="+mj-ea"/>
          </a:endParaRPr>
        </a:p>
      </dgm:t>
    </dgm:pt>
    <dgm:pt modelId="{62E134F6-0998-48E9-A27A-3B2EF30B605E}" type="sibTrans" cxnId="{EC7C6F35-63A8-4810-81DA-2EDE05670947}">
      <dgm:prSet/>
      <dgm:spPr/>
      <dgm:t>
        <a:bodyPr/>
        <a:lstStyle/>
        <a:p>
          <a:endParaRPr lang="zh-CN" altLang="en-US">
            <a:solidFill>
              <a:schemeClr val="bg1">
                <a:lumMod val="50000"/>
              </a:schemeClr>
            </a:solidFill>
            <a:latin typeface="+mj-ea"/>
            <a:ea typeface="+mj-ea"/>
          </a:endParaRPr>
        </a:p>
      </dgm:t>
    </dgm:pt>
    <dgm:pt modelId="{7D88651E-C03D-40CC-BAA0-EB6471A3BB61}" type="pres">
      <dgm:prSet presAssocID="{82B9DB76-EC45-4BC2-B416-868B635C3A70}" presName="CompostProcess" presStyleCnt="0">
        <dgm:presLayoutVars>
          <dgm:dir/>
          <dgm:resizeHandles val="exact"/>
        </dgm:presLayoutVars>
      </dgm:prSet>
      <dgm:spPr/>
    </dgm:pt>
    <dgm:pt modelId="{8375DEA9-1343-4FAE-9DDC-5759E086987D}" type="pres">
      <dgm:prSet presAssocID="{82B9DB76-EC45-4BC2-B416-868B635C3A70}" presName="arrow" presStyleLbl="bgShp" presStyleIdx="0" presStyleCnt="1"/>
      <dgm:spPr/>
    </dgm:pt>
    <dgm:pt modelId="{C2933005-8AF4-4550-A742-405428048006}" type="pres">
      <dgm:prSet presAssocID="{82B9DB76-EC45-4BC2-B416-868B635C3A70}" presName="linearProcess" presStyleCnt="0"/>
      <dgm:spPr/>
    </dgm:pt>
    <dgm:pt modelId="{3D03049F-5A9E-4581-8D79-E0E534EAA080}" type="pres">
      <dgm:prSet presAssocID="{F550482B-6761-44DC-87FB-E0B8B9CF1403}" presName="textNode" presStyleLbl="node1" presStyleIdx="0" presStyleCnt="5">
        <dgm:presLayoutVars>
          <dgm:bulletEnabled val="1"/>
        </dgm:presLayoutVars>
      </dgm:prSet>
      <dgm:spPr/>
    </dgm:pt>
    <dgm:pt modelId="{099BA575-9CC1-4FCD-93E2-597AFC599769}" type="pres">
      <dgm:prSet presAssocID="{F8640404-9CB1-49CD-AB0F-E141AED759C3}" presName="sibTrans" presStyleCnt="0"/>
      <dgm:spPr/>
    </dgm:pt>
    <dgm:pt modelId="{7F4BEC7D-0E38-4400-BD49-28087B27805A}" type="pres">
      <dgm:prSet presAssocID="{22726012-D97F-446D-AC91-DAE51D5DC652}" presName="textNode" presStyleLbl="node1" presStyleIdx="1" presStyleCnt="5">
        <dgm:presLayoutVars>
          <dgm:bulletEnabled val="1"/>
        </dgm:presLayoutVars>
      </dgm:prSet>
      <dgm:spPr/>
    </dgm:pt>
    <dgm:pt modelId="{554AA817-2123-4AF2-A1C2-6FA3183124AB}" type="pres">
      <dgm:prSet presAssocID="{5D6E17A0-3A9F-4753-89C5-F1A60206D728}" presName="sibTrans" presStyleCnt="0"/>
      <dgm:spPr/>
    </dgm:pt>
    <dgm:pt modelId="{62300125-C86E-4D95-B6D9-8CE7050A7BD9}" type="pres">
      <dgm:prSet presAssocID="{03770FE8-71D6-45E0-84BC-8A6587785B91}" presName="textNode" presStyleLbl="node1" presStyleIdx="2" presStyleCnt="5">
        <dgm:presLayoutVars>
          <dgm:bulletEnabled val="1"/>
        </dgm:presLayoutVars>
      </dgm:prSet>
      <dgm:spPr/>
    </dgm:pt>
    <dgm:pt modelId="{FD2D22A1-E339-41A4-9E3E-90C6DEFC4149}" type="pres">
      <dgm:prSet presAssocID="{9076DE94-8CBD-49E1-AEE5-47C12A1ADACB}" presName="sibTrans" presStyleCnt="0"/>
      <dgm:spPr/>
    </dgm:pt>
    <dgm:pt modelId="{8D0D946A-5BA8-48D7-A2A4-A2E69ACD11EE}" type="pres">
      <dgm:prSet presAssocID="{2F5FE8B3-A091-4B43-86F2-2366475B03E2}" presName="textNode" presStyleLbl="node1" presStyleIdx="3" presStyleCnt="5">
        <dgm:presLayoutVars>
          <dgm:bulletEnabled val="1"/>
        </dgm:presLayoutVars>
      </dgm:prSet>
      <dgm:spPr/>
    </dgm:pt>
    <dgm:pt modelId="{A7997CF3-7A29-479D-867D-E198CB144B04}" type="pres">
      <dgm:prSet presAssocID="{1D5DA61B-999C-4401-B888-F6EC4C7F155A}" presName="sibTrans" presStyleCnt="0"/>
      <dgm:spPr/>
    </dgm:pt>
    <dgm:pt modelId="{E64D0D58-0472-4006-8D60-CF1F1B5CBEB2}" type="pres">
      <dgm:prSet presAssocID="{090D7A24-9B3E-48B7-99D6-7A2FB1CF8EB1}" presName="textNode" presStyleLbl="node1" presStyleIdx="4" presStyleCnt="5">
        <dgm:presLayoutVars>
          <dgm:bulletEnabled val="1"/>
        </dgm:presLayoutVars>
      </dgm:prSet>
      <dgm:spPr/>
    </dgm:pt>
  </dgm:ptLst>
  <dgm:cxnLst>
    <dgm:cxn modelId="{591F6021-9F90-4FED-88BD-92E503F9033C}" srcId="{82B9DB76-EC45-4BC2-B416-868B635C3A70}" destId="{22726012-D97F-446D-AC91-DAE51D5DC652}" srcOrd="1" destOrd="0" parTransId="{A6B9202D-81BF-4B8E-858E-C588F545F592}" sibTransId="{5D6E17A0-3A9F-4753-89C5-F1A60206D728}"/>
    <dgm:cxn modelId="{26C00926-8761-4D11-8C92-28C24A2D3968}" type="presOf" srcId="{82B9DB76-EC45-4BC2-B416-868B635C3A70}" destId="{7D88651E-C03D-40CC-BAA0-EB6471A3BB61}" srcOrd="0" destOrd="0" presId="urn:microsoft.com/office/officeart/2005/8/layout/hProcess9"/>
    <dgm:cxn modelId="{EC7C6F35-63A8-4810-81DA-2EDE05670947}" srcId="{82B9DB76-EC45-4BC2-B416-868B635C3A70}" destId="{090D7A24-9B3E-48B7-99D6-7A2FB1CF8EB1}" srcOrd="4" destOrd="0" parTransId="{86848DC7-229F-414C-A707-E899B1DB486B}" sibTransId="{62E134F6-0998-48E9-A27A-3B2EF30B605E}"/>
    <dgm:cxn modelId="{65688D66-A88E-418A-840D-1442B1CDD44D}" type="presOf" srcId="{F550482B-6761-44DC-87FB-E0B8B9CF1403}" destId="{3D03049F-5A9E-4581-8D79-E0E534EAA080}" srcOrd="0" destOrd="0" presId="urn:microsoft.com/office/officeart/2005/8/layout/hProcess9"/>
    <dgm:cxn modelId="{77995F67-914E-48B0-917B-DBB9679AE0CC}" srcId="{82B9DB76-EC45-4BC2-B416-868B635C3A70}" destId="{2F5FE8B3-A091-4B43-86F2-2366475B03E2}" srcOrd="3" destOrd="0" parTransId="{D68F75A9-829F-4BAF-B81B-4A096EBCB345}" sibTransId="{1D5DA61B-999C-4401-B888-F6EC4C7F155A}"/>
    <dgm:cxn modelId="{79640E71-DE11-4BC1-AB40-5D9D07EB82B8}" type="presOf" srcId="{03770FE8-71D6-45E0-84BC-8A6587785B91}" destId="{62300125-C86E-4D95-B6D9-8CE7050A7BD9}" srcOrd="0" destOrd="0" presId="urn:microsoft.com/office/officeart/2005/8/layout/hProcess9"/>
    <dgm:cxn modelId="{16F4B879-FBA3-4D7C-828C-7BC2581224B2}" type="presOf" srcId="{22726012-D97F-446D-AC91-DAE51D5DC652}" destId="{7F4BEC7D-0E38-4400-BD49-28087B27805A}" srcOrd="0" destOrd="0" presId="urn:microsoft.com/office/officeart/2005/8/layout/hProcess9"/>
    <dgm:cxn modelId="{A7012B81-DCDF-4CCE-9307-95B1673E2CCA}" type="presOf" srcId="{2F5FE8B3-A091-4B43-86F2-2366475B03E2}" destId="{8D0D946A-5BA8-48D7-A2A4-A2E69ACD11EE}" srcOrd="0" destOrd="0" presId="urn:microsoft.com/office/officeart/2005/8/layout/hProcess9"/>
    <dgm:cxn modelId="{7AE976B0-F59D-4E08-B9ED-31C9DA211755}" srcId="{82B9DB76-EC45-4BC2-B416-868B635C3A70}" destId="{F550482B-6761-44DC-87FB-E0B8B9CF1403}" srcOrd="0" destOrd="0" parTransId="{4330F05D-130C-4288-84A8-F0A5C06D3309}" sibTransId="{F8640404-9CB1-49CD-AB0F-E141AED759C3}"/>
    <dgm:cxn modelId="{7B7921E5-9460-4DF3-A47F-9947480520CD}" srcId="{82B9DB76-EC45-4BC2-B416-868B635C3A70}" destId="{03770FE8-71D6-45E0-84BC-8A6587785B91}" srcOrd="2" destOrd="0" parTransId="{7270E2E7-941F-4366-8D5B-2D14C07D4885}" sibTransId="{9076DE94-8CBD-49E1-AEE5-47C12A1ADACB}"/>
    <dgm:cxn modelId="{E8DAC7EC-A95F-43DE-ACD8-5AD5E8A83B9F}" type="presOf" srcId="{090D7A24-9B3E-48B7-99D6-7A2FB1CF8EB1}" destId="{E64D0D58-0472-4006-8D60-CF1F1B5CBEB2}" srcOrd="0" destOrd="0" presId="urn:microsoft.com/office/officeart/2005/8/layout/hProcess9"/>
    <dgm:cxn modelId="{2526FD97-D247-4DB7-9925-3CF6DF1A6B0C}" type="presParOf" srcId="{7D88651E-C03D-40CC-BAA0-EB6471A3BB61}" destId="{8375DEA9-1343-4FAE-9DDC-5759E086987D}" srcOrd="0" destOrd="0" presId="urn:microsoft.com/office/officeart/2005/8/layout/hProcess9"/>
    <dgm:cxn modelId="{BF7E6949-317E-4C08-B436-A29FA81939E1}" type="presParOf" srcId="{7D88651E-C03D-40CC-BAA0-EB6471A3BB61}" destId="{C2933005-8AF4-4550-A742-405428048006}" srcOrd="1" destOrd="0" presId="urn:microsoft.com/office/officeart/2005/8/layout/hProcess9"/>
    <dgm:cxn modelId="{0FA690E1-0108-4D22-A00B-B1B973B2B80A}" type="presParOf" srcId="{C2933005-8AF4-4550-A742-405428048006}" destId="{3D03049F-5A9E-4581-8D79-E0E534EAA080}" srcOrd="0" destOrd="0" presId="urn:microsoft.com/office/officeart/2005/8/layout/hProcess9"/>
    <dgm:cxn modelId="{AA67650A-F93A-4768-83B5-A9AA09585A27}" type="presParOf" srcId="{C2933005-8AF4-4550-A742-405428048006}" destId="{099BA575-9CC1-4FCD-93E2-597AFC599769}" srcOrd="1" destOrd="0" presId="urn:microsoft.com/office/officeart/2005/8/layout/hProcess9"/>
    <dgm:cxn modelId="{FEFDE739-D6C8-4DE1-A768-71A6271141AE}" type="presParOf" srcId="{C2933005-8AF4-4550-A742-405428048006}" destId="{7F4BEC7D-0E38-4400-BD49-28087B27805A}" srcOrd="2" destOrd="0" presId="urn:microsoft.com/office/officeart/2005/8/layout/hProcess9"/>
    <dgm:cxn modelId="{2888BC9C-AD5D-49D8-A979-727297133F58}" type="presParOf" srcId="{C2933005-8AF4-4550-A742-405428048006}" destId="{554AA817-2123-4AF2-A1C2-6FA3183124AB}" srcOrd="3" destOrd="0" presId="urn:microsoft.com/office/officeart/2005/8/layout/hProcess9"/>
    <dgm:cxn modelId="{725963E0-31EF-4945-9B43-498276FE686E}" type="presParOf" srcId="{C2933005-8AF4-4550-A742-405428048006}" destId="{62300125-C86E-4D95-B6D9-8CE7050A7BD9}" srcOrd="4" destOrd="0" presId="urn:microsoft.com/office/officeart/2005/8/layout/hProcess9"/>
    <dgm:cxn modelId="{E8B836F1-98E1-4E35-9E28-B0164E039155}" type="presParOf" srcId="{C2933005-8AF4-4550-A742-405428048006}" destId="{FD2D22A1-E339-41A4-9E3E-90C6DEFC4149}" srcOrd="5" destOrd="0" presId="urn:microsoft.com/office/officeart/2005/8/layout/hProcess9"/>
    <dgm:cxn modelId="{1110B8B3-1261-4A8F-9C97-FEA8BE488D46}" type="presParOf" srcId="{C2933005-8AF4-4550-A742-405428048006}" destId="{8D0D946A-5BA8-48D7-A2A4-A2E69ACD11EE}" srcOrd="6" destOrd="0" presId="urn:microsoft.com/office/officeart/2005/8/layout/hProcess9"/>
    <dgm:cxn modelId="{EFADA080-630E-4142-A502-ED8DD59FE160}" type="presParOf" srcId="{C2933005-8AF4-4550-A742-405428048006}" destId="{A7997CF3-7A29-479D-867D-E198CB144B04}" srcOrd="7" destOrd="0" presId="urn:microsoft.com/office/officeart/2005/8/layout/hProcess9"/>
    <dgm:cxn modelId="{569B283D-C2D4-4BC9-84FC-D054D4E4D20F}" type="presParOf" srcId="{C2933005-8AF4-4550-A742-405428048006}" destId="{E64D0D58-0472-4006-8D60-CF1F1B5CBEB2}"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BDA5A2-F490-47A6-A955-DD33DF5F8F77}" type="doc">
      <dgm:prSet loTypeId="urn:microsoft.com/office/officeart/2005/8/layout/hList7" loCatId="list" qsTypeId="urn:microsoft.com/office/officeart/2005/8/quickstyle/simple1" qsCatId="simple" csTypeId="urn:microsoft.com/office/officeart/2005/8/colors/colorful1" csCatId="colorful" phldr="1"/>
      <dgm:spPr/>
    </dgm:pt>
    <dgm:pt modelId="{1F6057B7-8298-4393-B2EA-0976187C974B}">
      <dgm:prSet phldrT="[文本]" custT="1"/>
      <dgm:spPr/>
      <dgm:t>
        <a:bodyPr/>
        <a:lstStyle/>
        <a:p>
          <a:r>
            <a:rPr lang="zh-CN" altLang="en-US" sz="1400" dirty="0">
              <a:solidFill>
                <a:schemeClr val="bg1">
                  <a:lumMod val="50000"/>
                </a:schemeClr>
              </a:solidFill>
              <a:latin typeface="+mj-ea"/>
              <a:ea typeface="+mj-ea"/>
            </a:rPr>
            <a:t>项目开发计划</a:t>
          </a:r>
        </a:p>
      </dgm:t>
    </dgm:pt>
    <dgm:pt modelId="{CCBA83D3-38FF-4850-B6C5-62E9A048F668}" type="parTrans" cxnId="{13061784-ABD6-4D57-9FDC-E2F5F77B2528}">
      <dgm:prSet/>
      <dgm:spPr/>
      <dgm:t>
        <a:bodyPr/>
        <a:lstStyle/>
        <a:p>
          <a:endParaRPr lang="zh-CN" altLang="en-US" sz="1400">
            <a:solidFill>
              <a:schemeClr val="bg1">
                <a:lumMod val="50000"/>
              </a:schemeClr>
            </a:solidFill>
            <a:latin typeface="+mj-ea"/>
            <a:ea typeface="+mj-ea"/>
          </a:endParaRPr>
        </a:p>
      </dgm:t>
    </dgm:pt>
    <dgm:pt modelId="{FA80DDD0-EBA7-43BE-89BB-D2C712DD0459}" type="sibTrans" cxnId="{13061784-ABD6-4D57-9FDC-E2F5F77B2528}">
      <dgm:prSet/>
      <dgm:spPr/>
      <dgm:t>
        <a:bodyPr/>
        <a:lstStyle/>
        <a:p>
          <a:endParaRPr lang="zh-CN" altLang="en-US" sz="1400">
            <a:solidFill>
              <a:schemeClr val="bg1">
                <a:lumMod val="50000"/>
              </a:schemeClr>
            </a:solidFill>
            <a:latin typeface="+mj-ea"/>
            <a:ea typeface="+mj-ea"/>
          </a:endParaRPr>
        </a:p>
      </dgm:t>
    </dgm:pt>
    <dgm:pt modelId="{04955FF3-0D5D-4F37-8ADE-64495F38EDF8}">
      <dgm:prSet phldrT="[文本]" custT="1"/>
      <dgm:spPr/>
      <dgm:t>
        <a:bodyPr/>
        <a:lstStyle/>
        <a:p>
          <a:r>
            <a:rPr lang="zh-CN" altLang="en-US" sz="1400" dirty="0">
              <a:solidFill>
                <a:schemeClr val="bg1">
                  <a:lumMod val="50000"/>
                </a:schemeClr>
              </a:solidFill>
              <a:latin typeface="+mj-ea"/>
              <a:ea typeface="+mj-ea"/>
            </a:rPr>
            <a:t>需求规格说明书</a:t>
          </a:r>
        </a:p>
      </dgm:t>
    </dgm:pt>
    <dgm:pt modelId="{5ABF879F-DE42-4C71-A84B-F0850C67A0AA}" type="parTrans" cxnId="{9FEA8EC2-74D0-4F39-970F-6F48293AB23A}">
      <dgm:prSet/>
      <dgm:spPr/>
      <dgm:t>
        <a:bodyPr/>
        <a:lstStyle/>
        <a:p>
          <a:endParaRPr lang="zh-CN" altLang="en-US" sz="1400">
            <a:solidFill>
              <a:schemeClr val="bg1">
                <a:lumMod val="50000"/>
              </a:schemeClr>
            </a:solidFill>
            <a:latin typeface="+mj-ea"/>
            <a:ea typeface="+mj-ea"/>
          </a:endParaRPr>
        </a:p>
      </dgm:t>
    </dgm:pt>
    <dgm:pt modelId="{EF4E8DD0-FC21-4225-B2D4-0D2C8BF7B5C7}" type="sibTrans" cxnId="{9FEA8EC2-74D0-4F39-970F-6F48293AB23A}">
      <dgm:prSet/>
      <dgm:spPr/>
      <dgm:t>
        <a:bodyPr/>
        <a:lstStyle/>
        <a:p>
          <a:endParaRPr lang="zh-CN" altLang="en-US" sz="1400">
            <a:solidFill>
              <a:schemeClr val="bg1">
                <a:lumMod val="50000"/>
              </a:schemeClr>
            </a:solidFill>
            <a:latin typeface="+mj-ea"/>
            <a:ea typeface="+mj-ea"/>
          </a:endParaRPr>
        </a:p>
      </dgm:t>
    </dgm:pt>
    <dgm:pt modelId="{CFED3925-2255-416F-AE5E-D12ED2CF19EF}">
      <dgm:prSet phldrT="[文本]" custT="1"/>
      <dgm:spPr/>
      <dgm:t>
        <a:bodyPr/>
        <a:lstStyle/>
        <a:p>
          <a:r>
            <a:rPr lang="zh-CN" altLang="en-US" sz="1400" dirty="0">
              <a:solidFill>
                <a:schemeClr val="bg1">
                  <a:lumMod val="50000"/>
                </a:schemeClr>
              </a:solidFill>
              <a:latin typeface="+mj-ea"/>
              <a:ea typeface="+mj-ea"/>
            </a:rPr>
            <a:t>设计规格说明书</a:t>
          </a:r>
        </a:p>
      </dgm:t>
    </dgm:pt>
    <dgm:pt modelId="{8B35E164-7306-4900-BD9B-5C7B9D569595}" type="parTrans" cxnId="{D7E100B3-AA60-44D5-902A-DFB5524151C9}">
      <dgm:prSet/>
      <dgm:spPr/>
      <dgm:t>
        <a:bodyPr/>
        <a:lstStyle/>
        <a:p>
          <a:endParaRPr lang="zh-CN" altLang="en-US" sz="1400">
            <a:solidFill>
              <a:schemeClr val="bg1">
                <a:lumMod val="50000"/>
              </a:schemeClr>
            </a:solidFill>
            <a:latin typeface="+mj-ea"/>
            <a:ea typeface="+mj-ea"/>
          </a:endParaRPr>
        </a:p>
      </dgm:t>
    </dgm:pt>
    <dgm:pt modelId="{BFF375E3-1F12-4E14-A941-792B58842C90}" type="sibTrans" cxnId="{D7E100B3-AA60-44D5-902A-DFB5524151C9}">
      <dgm:prSet/>
      <dgm:spPr/>
      <dgm:t>
        <a:bodyPr/>
        <a:lstStyle/>
        <a:p>
          <a:endParaRPr lang="zh-CN" altLang="en-US" sz="1400">
            <a:solidFill>
              <a:schemeClr val="bg1">
                <a:lumMod val="50000"/>
              </a:schemeClr>
            </a:solidFill>
            <a:latin typeface="+mj-ea"/>
            <a:ea typeface="+mj-ea"/>
          </a:endParaRPr>
        </a:p>
      </dgm:t>
    </dgm:pt>
    <dgm:pt modelId="{7CA3320A-9368-4162-BDB6-E26A3C53BE1D}">
      <dgm:prSet phldrT="[文本]" custT="1"/>
      <dgm:spPr/>
      <dgm:t>
        <a:bodyPr/>
        <a:lstStyle/>
        <a:p>
          <a:r>
            <a:rPr lang="zh-CN" altLang="en-US" sz="1400" dirty="0">
              <a:solidFill>
                <a:schemeClr val="bg1">
                  <a:lumMod val="50000"/>
                </a:schemeClr>
              </a:solidFill>
              <a:latin typeface="+mj-ea"/>
              <a:ea typeface="+mj-ea"/>
            </a:rPr>
            <a:t>程序清单</a:t>
          </a:r>
        </a:p>
      </dgm:t>
    </dgm:pt>
    <dgm:pt modelId="{7EF6B627-94BB-4FE8-B559-FF4D3E971C91}" type="parTrans" cxnId="{49AA89B3-B30D-4DBF-A501-EE427DC51230}">
      <dgm:prSet/>
      <dgm:spPr/>
      <dgm:t>
        <a:bodyPr/>
        <a:lstStyle/>
        <a:p>
          <a:endParaRPr lang="zh-CN" altLang="en-US" sz="1400">
            <a:solidFill>
              <a:schemeClr val="bg1">
                <a:lumMod val="50000"/>
              </a:schemeClr>
            </a:solidFill>
            <a:latin typeface="+mj-ea"/>
            <a:ea typeface="+mj-ea"/>
          </a:endParaRPr>
        </a:p>
      </dgm:t>
    </dgm:pt>
    <dgm:pt modelId="{47F16008-023A-4EF4-9586-7D0A722A304A}" type="sibTrans" cxnId="{49AA89B3-B30D-4DBF-A501-EE427DC51230}">
      <dgm:prSet/>
      <dgm:spPr/>
      <dgm:t>
        <a:bodyPr/>
        <a:lstStyle/>
        <a:p>
          <a:endParaRPr lang="zh-CN" altLang="en-US" sz="1400">
            <a:solidFill>
              <a:schemeClr val="bg1">
                <a:lumMod val="50000"/>
              </a:schemeClr>
            </a:solidFill>
            <a:latin typeface="+mj-ea"/>
            <a:ea typeface="+mj-ea"/>
          </a:endParaRPr>
        </a:p>
      </dgm:t>
    </dgm:pt>
    <dgm:pt modelId="{BDFF4694-F162-4FE0-BF01-3D7FA5DC5F28}">
      <dgm:prSet phldrT="[文本]" custT="1">
        <dgm:style>
          <a:lnRef idx="1">
            <a:schemeClr val="accent1"/>
          </a:lnRef>
          <a:fillRef idx="2">
            <a:schemeClr val="accent1"/>
          </a:fillRef>
          <a:effectRef idx="1">
            <a:schemeClr val="accent1"/>
          </a:effectRef>
          <a:fontRef idx="minor">
            <a:schemeClr val="dk1"/>
          </a:fontRef>
        </dgm:style>
      </dgm:prSet>
      <dgm:spPr/>
      <dgm:t>
        <a:bodyPr/>
        <a:lstStyle/>
        <a:p>
          <a:r>
            <a:rPr lang="zh-CN" altLang="en-US" sz="1400" dirty="0">
              <a:solidFill>
                <a:schemeClr val="bg1">
                  <a:lumMod val="50000"/>
                </a:schemeClr>
              </a:solidFill>
              <a:latin typeface="+mj-ea"/>
              <a:ea typeface="+mj-ea"/>
            </a:rPr>
            <a:t>测试报告</a:t>
          </a:r>
        </a:p>
      </dgm:t>
    </dgm:pt>
    <dgm:pt modelId="{13AAAB0A-724D-4E80-B300-911678609E66}" type="parTrans" cxnId="{EDEF428E-877E-4011-96FA-CD8E84AF3037}">
      <dgm:prSet/>
      <dgm:spPr/>
      <dgm:t>
        <a:bodyPr/>
        <a:lstStyle/>
        <a:p>
          <a:endParaRPr lang="zh-CN" altLang="en-US" sz="1400">
            <a:solidFill>
              <a:schemeClr val="bg1">
                <a:lumMod val="50000"/>
              </a:schemeClr>
            </a:solidFill>
            <a:latin typeface="+mj-ea"/>
            <a:ea typeface="+mj-ea"/>
          </a:endParaRPr>
        </a:p>
      </dgm:t>
    </dgm:pt>
    <dgm:pt modelId="{3E9F9AF6-0DD2-4805-8088-D0201CBDAE3C}" type="sibTrans" cxnId="{EDEF428E-877E-4011-96FA-CD8E84AF3037}">
      <dgm:prSet/>
      <dgm:spPr/>
      <dgm:t>
        <a:bodyPr/>
        <a:lstStyle/>
        <a:p>
          <a:endParaRPr lang="zh-CN" altLang="en-US" sz="1400">
            <a:solidFill>
              <a:schemeClr val="bg1">
                <a:lumMod val="50000"/>
              </a:schemeClr>
            </a:solidFill>
            <a:latin typeface="+mj-ea"/>
            <a:ea typeface="+mj-ea"/>
          </a:endParaRPr>
        </a:p>
      </dgm:t>
    </dgm:pt>
    <dgm:pt modelId="{34CB8216-DE34-4651-AE34-66FD84946E3E}" type="pres">
      <dgm:prSet presAssocID="{47BDA5A2-F490-47A6-A955-DD33DF5F8F77}" presName="Name0" presStyleCnt="0">
        <dgm:presLayoutVars>
          <dgm:dir/>
          <dgm:resizeHandles val="exact"/>
        </dgm:presLayoutVars>
      </dgm:prSet>
      <dgm:spPr/>
    </dgm:pt>
    <dgm:pt modelId="{0D179B7B-F478-43A1-925A-498BFA5247C4}" type="pres">
      <dgm:prSet presAssocID="{47BDA5A2-F490-47A6-A955-DD33DF5F8F77}" presName="fgShape" presStyleLbl="fgShp" presStyleIdx="0" presStyleCnt="1"/>
      <dgm:spPr/>
    </dgm:pt>
    <dgm:pt modelId="{3DD24FE8-F45F-4097-8EF6-18FB794132A8}" type="pres">
      <dgm:prSet presAssocID="{47BDA5A2-F490-47A6-A955-DD33DF5F8F77}" presName="linComp" presStyleCnt="0"/>
      <dgm:spPr/>
    </dgm:pt>
    <dgm:pt modelId="{65060634-A1B9-443F-9558-77C18949C9FB}" type="pres">
      <dgm:prSet presAssocID="{1F6057B7-8298-4393-B2EA-0976187C974B}" presName="compNode" presStyleCnt="0"/>
      <dgm:spPr/>
    </dgm:pt>
    <dgm:pt modelId="{C23590C5-F2C6-4E8B-93D1-44FA36B3B2CE}" type="pres">
      <dgm:prSet presAssocID="{1F6057B7-8298-4393-B2EA-0976187C974B}" presName="bkgdShape" presStyleLbl="node1" presStyleIdx="0" presStyleCnt="5"/>
      <dgm:spPr/>
    </dgm:pt>
    <dgm:pt modelId="{5726E95E-112B-4254-B6E7-363D5143056B}" type="pres">
      <dgm:prSet presAssocID="{1F6057B7-8298-4393-B2EA-0976187C974B}" presName="nodeTx" presStyleLbl="node1" presStyleIdx="0" presStyleCnt="5">
        <dgm:presLayoutVars>
          <dgm:bulletEnabled val="1"/>
        </dgm:presLayoutVars>
      </dgm:prSet>
      <dgm:spPr/>
    </dgm:pt>
    <dgm:pt modelId="{49565A70-6CB3-40D6-9748-426952B944C4}" type="pres">
      <dgm:prSet presAssocID="{1F6057B7-8298-4393-B2EA-0976187C974B}" presName="invisiNode" presStyleLbl="node1" presStyleIdx="0" presStyleCnt="5"/>
      <dgm:spPr/>
    </dgm:pt>
    <dgm:pt modelId="{98605403-33FA-4985-960F-AD539F4D04A6}" type="pres">
      <dgm:prSet presAssocID="{1F6057B7-8298-4393-B2EA-0976187C974B}" presName="imagNode" presStyleLbl="fgImgPlace1" presStyleIdx="0" presStyleCnt="5"/>
      <dgm:spPr/>
    </dgm:pt>
    <dgm:pt modelId="{5B964FE8-1D2C-4C9A-9F34-3081B2873F04}" type="pres">
      <dgm:prSet presAssocID="{FA80DDD0-EBA7-43BE-89BB-D2C712DD0459}" presName="sibTrans" presStyleLbl="sibTrans2D1" presStyleIdx="0" presStyleCnt="0"/>
      <dgm:spPr/>
    </dgm:pt>
    <dgm:pt modelId="{4013A337-B185-40EC-8D20-4669661F4B21}" type="pres">
      <dgm:prSet presAssocID="{04955FF3-0D5D-4F37-8ADE-64495F38EDF8}" presName="compNode" presStyleCnt="0"/>
      <dgm:spPr/>
    </dgm:pt>
    <dgm:pt modelId="{111868B1-B390-4703-8144-6789534C155F}" type="pres">
      <dgm:prSet presAssocID="{04955FF3-0D5D-4F37-8ADE-64495F38EDF8}" presName="bkgdShape" presStyleLbl="node1" presStyleIdx="1" presStyleCnt="5"/>
      <dgm:spPr/>
    </dgm:pt>
    <dgm:pt modelId="{B71603FA-2282-452F-BFFC-0641F3F04105}" type="pres">
      <dgm:prSet presAssocID="{04955FF3-0D5D-4F37-8ADE-64495F38EDF8}" presName="nodeTx" presStyleLbl="node1" presStyleIdx="1" presStyleCnt="5">
        <dgm:presLayoutVars>
          <dgm:bulletEnabled val="1"/>
        </dgm:presLayoutVars>
      </dgm:prSet>
      <dgm:spPr/>
    </dgm:pt>
    <dgm:pt modelId="{17BB8C65-29E5-4AB5-8CAA-8C3769A77267}" type="pres">
      <dgm:prSet presAssocID="{04955FF3-0D5D-4F37-8ADE-64495F38EDF8}" presName="invisiNode" presStyleLbl="node1" presStyleIdx="1" presStyleCnt="5"/>
      <dgm:spPr/>
    </dgm:pt>
    <dgm:pt modelId="{EBA88719-64C0-4E37-B58A-F501C5D11DC6}" type="pres">
      <dgm:prSet presAssocID="{04955FF3-0D5D-4F37-8ADE-64495F38EDF8}" presName="imagNode" presStyleLbl="fgImgPlace1" presStyleIdx="1" presStyleCnt="5"/>
      <dgm:spPr/>
    </dgm:pt>
    <dgm:pt modelId="{4301E46B-27D4-43AE-A2A7-E612B7F9A235}" type="pres">
      <dgm:prSet presAssocID="{EF4E8DD0-FC21-4225-B2D4-0D2C8BF7B5C7}" presName="sibTrans" presStyleLbl="sibTrans2D1" presStyleIdx="0" presStyleCnt="0"/>
      <dgm:spPr/>
    </dgm:pt>
    <dgm:pt modelId="{34F34049-15E4-4569-A47F-6B64F08D9626}" type="pres">
      <dgm:prSet presAssocID="{CFED3925-2255-416F-AE5E-D12ED2CF19EF}" presName="compNode" presStyleCnt="0"/>
      <dgm:spPr/>
    </dgm:pt>
    <dgm:pt modelId="{AF39D6D4-ED61-4ED9-B088-0EF5457A5EFB}" type="pres">
      <dgm:prSet presAssocID="{CFED3925-2255-416F-AE5E-D12ED2CF19EF}" presName="bkgdShape" presStyleLbl="node1" presStyleIdx="2" presStyleCnt="5"/>
      <dgm:spPr/>
    </dgm:pt>
    <dgm:pt modelId="{01577565-4B30-4EE2-A6E2-1BD6D25E70CA}" type="pres">
      <dgm:prSet presAssocID="{CFED3925-2255-416F-AE5E-D12ED2CF19EF}" presName="nodeTx" presStyleLbl="node1" presStyleIdx="2" presStyleCnt="5">
        <dgm:presLayoutVars>
          <dgm:bulletEnabled val="1"/>
        </dgm:presLayoutVars>
      </dgm:prSet>
      <dgm:spPr/>
    </dgm:pt>
    <dgm:pt modelId="{ADD75ACA-1C38-4377-9D67-A066A41D68ED}" type="pres">
      <dgm:prSet presAssocID="{CFED3925-2255-416F-AE5E-D12ED2CF19EF}" presName="invisiNode" presStyleLbl="node1" presStyleIdx="2" presStyleCnt="5"/>
      <dgm:spPr/>
    </dgm:pt>
    <dgm:pt modelId="{CAFC252A-B694-4EA5-B4BB-B945C81FAA19}" type="pres">
      <dgm:prSet presAssocID="{CFED3925-2255-416F-AE5E-D12ED2CF19EF}" presName="imagNode" presStyleLbl="fgImgPlace1" presStyleIdx="2" presStyleCnt="5"/>
      <dgm:spPr/>
    </dgm:pt>
    <dgm:pt modelId="{8066FA74-1200-4773-B43D-3F81627E4B60}" type="pres">
      <dgm:prSet presAssocID="{BFF375E3-1F12-4E14-A941-792B58842C90}" presName="sibTrans" presStyleLbl="sibTrans2D1" presStyleIdx="0" presStyleCnt="0"/>
      <dgm:spPr/>
    </dgm:pt>
    <dgm:pt modelId="{B0795424-9880-484B-B769-8A8D40B40E0B}" type="pres">
      <dgm:prSet presAssocID="{7CA3320A-9368-4162-BDB6-E26A3C53BE1D}" presName="compNode" presStyleCnt="0"/>
      <dgm:spPr/>
    </dgm:pt>
    <dgm:pt modelId="{6E81A44E-B93A-4885-B153-74A935F9B28F}" type="pres">
      <dgm:prSet presAssocID="{7CA3320A-9368-4162-BDB6-E26A3C53BE1D}" presName="bkgdShape" presStyleLbl="node1" presStyleIdx="3" presStyleCnt="5"/>
      <dgm:spPr/>
    </dgm:pt>
    <dgm:pt modelId="{43ACBEDF-6C99-43EC-B1B5-6EA62B7B9864}" type="pres">
      <dgm:prSet presAssocID="{7CA3320A-9368-4162-BDB6-E26A3C53BE1D}" presName="nodeTx" presStyleLbl="node1" presStyleIdx="3" presStyleCnt="5">
        <dgm:presLayoutVars>
          <dgm:bulletEnabled val="1"/>
        </dgm:presLayoutVars>
      </dgm:prSet>
      <dgm:spPr/>
    </dgm:pt>
    <dgm:pt modelId="{105DB8A7-B539-4588-89AC-0C1A22DD57C0}" type="pres">
      <dgm:prSet presAssocID="{7CA3320A-9368-4162-BDB6-E26A3C53BE1D}" presName="invisiNode" presStyleLbl="node1" presStyleIdx="3" presStyleCnt="5"/>
      <dgm:spPr/>
    </dgm:pt>
    <dgm:pt modelId="{344FEC05-EEAF-4333-9BE3-5371C9502A10}" type="pres">
      <dgm:prSet presAssocID="{7CA3320A-9368-4162-BDB6-E26A3C53BE1D}" presName="imagNode" presStyleLbl="fgImgPlace1" presStyleIdx="3" presStyleCnt="5"/>
      <dgm:spPr/>
    </dgm:pt>
    <dgm:pt modelId="{8AC1459B-EEB1-40E2-B9AB-287639852E2E}" type="pres">
      <dgm:prSet presAssocID="{47F16008-023A-4EF4-9586-7D0A722A304A}" presName="sibTrans" presStyleLbl="sibTrans2D1" presStyleIdx="0" presStyleCnt="0"/>
      <dgm:spPr/>
    </dgm:pt>
    <dgm:pt modelId="{BD08CBAC-F500-4DB2-AC98-BB161616FF81}" type="pres">
      <dgm:prSet presAssocID="{BDFF4694-F162-4FE0-BF01-3D7FA5DC5F28}" presName="compNode" presStyleCnt="0"/>
      <dgm:spPr/>
    </dgm:pt>
    <dgm:pt modelId="{D311159F-6F83-45B2-890C-388D0BE69F3F}" type="pres">
      <dgm:prSet presAssocID="{BDFF4694-F162-4FE0-BF01-3D7FA5DC5F28}" presName="bkgdShape" presStyleLbl="node1" presStyleIdx="4" presStyleCnt="5"/>
      <dgm:spPr/>
    </dgm:pt>
    <dgm:pt modelId="{9782710A-6461-4ACE-8BA7-1364C5ADAD70}" type="pres">
      <dgm:prSet presAssocID="{BDFF4694-F162-4FE0-BF01-3D7FA5DC5F28}" presName="nodeTx" presStyleLbl="node1" presStyleIdx="4" presStyleCnt="5">
        <dgm:presLayoutVars>
          <dgm:bulletEnabled val="1"/>
        </dgm:presLayoutVars>
      </dgm:prSet>
      <dgm:spPr/>
    </dgm:pt>
    <dgm:pt modelId="{ECB57185-6341-4AD0-B5C2-2083B0AA62CD}" type="pres">
      <dgm:prSet presAssocID="{BDFF4694-F162-4FE0-BF01-3D7FA5DC5F28}" presName="invisiNode" presStyleLbl="node1" presStyleIdx="4" presStyleCnt="5"/>
      <dgm:spPr/>
    </dgm:pt>
    <dgm:pt modelId="{52C0DBF3-7E44-44AC-9CA7-42AE9ED3E421}" type="pres">
      <dgm:prSet presAssocID="{BDFF4694-F162-4FE0-BF01-3D7FA5DC5F28}" presName="imagNode" presStyleLbl="fgImgPlace1" presStyleIdx="4" presStyleCnt="5"/>
      <dgm:spPr/>
    </dgm:pt>
  </dgm:ptLst>
  <dgm:cxnLst>
    <dgm:cxn modelId="{37602C01-83DF-4A43-B912-B62B737A8479}" type="presOf" srcId="{CFED3925-2255-416F-AE5E-D12ED2CF19EF}" destId="{AF39D6D4-ED61-4ED9-B088-0EF5457A5EFB}" srcOrd="0" destOrd="0" presId="urn:microsoft.com/office/officeart/2005/8/layout/hList7"/>
    <dgm:cxn modelId="{FC2CA027-CD50-44F7-BC55-CD7D893D1731}" type="presOf" srcId="{7CA3320A-9368-4162-BDB6-E26A3C53BE1D}" destId="{6E81A44E-B93A-4885-B153-74A935F9B28F}" srcOrd="0" destOrd="0" presId="urn:microsoft.com/office/officeart/2005/8/layout/hList7"/>
    <dgm:cxn modelId="{B3E8125D-E5BF-4D42-9195-8B75D7628984}" type="presOf" srcId="{BFF375E3-1F12-4E14-A941-792B58842C90}" destId="{8066FA74-1200-4773-B43D-3F81627E4B60}" srcOrd="0" destOrd="0" presId="urn:microsoft.com/office/officeart/2005/8/layout/hList7"/>
    <dgm:cxn modelId="{015F6D78-987D-418C-BFC7-29E822B3ED7D}" type="presOf" srcId="{BDFF4694-F162-4FE0-BF01-3D7FA5DC5F28}" destId="{D311159F-6F83-45B2-890C-388D0BE69F3F}" srcOrd="0" destOrd="0" presId="urn:microsoft.com/office/officeart/2005/8/layout/hList7"/>
    <dgm:cxn modelId="{13061784-ABD6-4D57-9FDC-E2F5F77B2528}" srcId="{47BDA5A2-F490-47A6-A955-DD33DF5F8F77}" destId="{1F6057B7-8298-4393-B2EA-0976187C974B}" srcOrd="0" destOrd="0" parTransId="{CCBA83D3-38FF-4850-B6C5-62E9A048F668}" sibTransId="{FA80DDD0-EBA7-43BE-89BB-D2C712DD0459}"/>
    <dgm:cxn modelId="{ED9D038E-789E-4BE7-BA37-75E8A2A49366}" type="presOf" srcId="{BDFF4694-F162-4FE0-BF01-3D7FA5DC5F28}" destId="{9782710A-6461-4ACE-8BA7-1364C5ADAD70}" srcOrd="1" destOrd="0" presId="urn:microsoft.com/office/officeart/2005/8/layout/hList7"/>
    <dgm:cxn modelId="{EDEF428E-877E-4011-96FA-CD8E84AF3037}" srcId="{47BDA5A2-F490-47A6-A955-DD33DF5F8F77}" destId="{BDFF4694-F162-4FE0-BF01-3D7FA5DC5F28}" srcOrd="4" destOrd="0" parTransId="{13AAAB0A-724D-4E80-B300-911678609E66}" sibTransId="{3E9F9AF6-0DD2-4805-8088-D0201CBDAE3C}"/>
    <dgm:cxn modelId="{72D1F3A7-9F28-46CC-B3D2-A2342A55941F}" type="presOf" srcId="{47BDA5A2-F490-47A6-A955-DD33DF5F8F77}" destId="{34CB8216-DE34-4651-AE34-66FD84946E3E}" srcOrd="0" destOrd="0" presId="urn:microsoft.com/office/officeart/2005/8/layout/hList7"/>
    <dgm:cxn modelId="{D7E100B3-AA60-44D5-902A-DFB5524151C9}" srcId="{47BDA5A2-F490-47A6-A955-DD33DF5F8F77}" destId="{CFED3925-2255-416F-AE5E-D12ED2CF19EF}" srcOrd="2" destOrd="0" parTransId="{8B35E164-7306-4900-BD9B-5C7B9D569595}" sibTransId="{BFF375E3-1F12-4E14-A941-792B58842C90}"/>
    <dgm:cxn modelId="{49AA89B3-B30D-4DBF-A501-EE427DC51230}" srcId="{47BDA5A2-F490-47A6-A955-DD33DF5F8F77}" destId="{7CA3320A-9368-4162-BDB6-E26A3C53BE1D}" srcOrd="3" destOrd="0" parTransId="{7EF6B627-94BB-4FE8-B559-FF4D3E971C91}" sibTransId="{47F16008-023A-4EF4-9586-7D0A722A304A}"/>
    <dgm:cxn modelId="{BC8BA7B5-8D5F-4CBC-BF2F-6F4E23D04EE9}" type="presOf" srcId="{CFED3925-2255-416F-AE5E-D12ED2CF19EF}" destId="{01577565-4B30-4EE2-A6E2-1BD6D25E70CA}" srcOrd="1" destOrd="0" presId="urn:microsoft.com/office/officeart/2005/8/layout/hList7"/>
    <dgm:cxn modelId="{91127FB6-2469-4482-90A9-D2DA8C89D29F}" type="presOf" srcId="{EF4E8DD0-FC21-4225-B2D4-0D2C8BF7B5C7}" destId="{4301E46B-27D4-43AE-A2A7-E612B7F9A235}" srcOrd="0" destOrd="0" presId="urn:microsoft.com/office/officeart/2005/8/layout/hList7"/>
    <dgm:cxn modelId="{9FEA8EC2-74D0-4F39-970F-6F48293AB23A}" srcId="{47BDA5A2-F490-47A6-A955-DD33DF5F8F77}" destId="{04955FF3-0D5D-4F37-8ADE-64495F38EDF8}" srcOrd="1" destOrd="0" parTransId="{5ABF879F-DE42-4C71-A84B-F0850C67A0AA}" sibTransId="{EF4E8DD0-FC21-4225-B2D4-0D2C8BF7B5C7}"/>
    <dgm:cxn modelId="{DDEE58CC-F04B-4615-ABC6-9CC7175AD459}" type="presOf" srcId="{7CA3320A-9368-4162-BDB6-E26A3C53BE1D}" destId="{43ACBEDF-6C99-43EC-B1B5-6EA62B7B9864}" srcOrd="1" destOrd="0" presId="urn:microsoft.com/office/officeart/2005/8/layout/hList7"/>
    <dgm:cxn modelId="{C71982CC-F0E5-4EE9-A37E-7131CF5069AE}" type="presOf" srcId="{04955FF3-0D5D-4F37-8ADE-64495F38EDF8}" destId="{111868B1-B390-4703-8144-6789534C155F}" srcOrd="0" destOrd="0" presId="urn:microsoft.com/office/officeart/2005/8/layout/hList7"/>
    <dgm:cxn modelId="{733705CF-19FA-426D-8637-BE55F06F1E4F}" type="presOf" srcId="{47F16008-023A-4EF4-9586-7D0A722A304A}" destId="{8AC1459B-EEB1-40E2-B9AB-287639852E2E}" srcOrd="0" destOrd="0" presId="urn:microsoft.com/office/officeart/2005/8/layout/hList7"/>
    <dgm:cxn modelId="{71F378D3-D759-464F-A4E8-EDE8242075F7}" type="presOf" srcId="{1F6057B7-8298-4393-B2EA-0976187C974B}" destId="{C23590C5-F2C6-4E8B-93D1-44FA36B3B2CE}" srcOrd="0" destOrd="0" presId="urn:microsoft.com/office/officeart/2005/8/layout/hList7"/>
    <dgm:cxn modelId="{162AA1D8-43CB-4189-BDFF-F6CDF6858E1E}" type="presOf" srcId="{FA80DDD0-EBA7-43BE-89BB-D2C712DD0459}" destId="{5B964FE8-1D2C-4C9A-9F34-3081B2873F04}" srcOrd="0" destOrd="0" presId="urn:microsoft.com/office/officeart/2005/8/layout/hList7"/>
    <dgm:cxn modelId="{002441DD-105D-4365-B8B2-5569C2EFBB8C}" type="presOf" srcId="{04955FF3-0D5D-4F37-8ADE-64495F38EDF8}" destId="{B71603FA-2282-452F-BFFC-0641F3F04105}" srcOrd="1" destOrd="0" presId="urn:microsoft.com/office/officeart/2005/8/layout/hList7"/>
    <dgm:cxn modelId="{27C63FEE-8EDB-41BE-B3CB-567E227B921A}" type="presOf" srcId="{1F6057B7-8298-4393-B2EA-0976187C974B}" destId="{5726E95E-112B-4254-B6E7-363D5143056B}" srcOrd="1" destOrd="0" presId="urn:microsoft.com/office/officeart/2005/8/layout/hList7"/>
    <dgm:cxn modelId="{E4D966DB-3DB4-462D-8916-131F40C670CB}" type="presParOf" srcId="{34CB8216-DE34-4651-AE34-66FD84946E3E}" destId="{0D179B7B-F478-43A1-925A-498BFA5247C4}" srcOrd="0" destOrd="0" presId="urn:microsoft.com/office/officeart/2005/8/layout/hList7"/>
    <dgm:cxn modelId="{9D85E675-8236-4C7A-B406-F646E564FF9E}" type="presParOf" srcId="{34CB8216-DE34-4651-AE34-66FD84946E3E}" destId="{3DD24FE8-F45F-4097-8EF6-18FB794132A8}" srcOrd="1" destOrd="0" presId="urn:microsoft.com/office/officeart/2005/8/layout/hList7"/>
    <dgm:cxn modelId="{9ECE6877-5B80-4679-92F6-4298ABD02104}" type="presParOf" srcId="{3DD24FE8-F45F-4097-8EF6-18FB794132A8}" destId="{65060634-A1B9-443F-9558-77C18949C9FB}" srcOrd="0" destOrd="0" presId="urn:microsoft.com/office/officeart/2005/8/layout/hList7"/>
    <dgm:cxn modelId="{E5900A9E-094E-461B-87EA-1E68385EF74E}" type="presParOf" srcId="{65060634-A1B9-443F-9558-77C18949C9FB}" destId="{C23590C5-F2C6-4E8B-93D1-44FA36B3B2CE}" srcOrd="0" destOrd="0" presId="urn:microsoft.com/office/officeart/2005/8/layout/hList7"/>
    <dgm:cxn modelId="{8C0E750D-BFB0-4CA7-9E8E-45E4229A7870}" type="presParOf" srcId="{65060634-A1B9-443F-9558-77C18949C9FB}" destId="{5726E95E-112B-4254-B6E7-363D5143056B}" srcOrd="1" destOrd="0" presId="urn:microsoft.com/office/officeart/2005/8/layout/hList7"/>
    <dgm:cxn modelId="{9F55D177-CE4E-4038-BE6C-835630352903}" type="presParOf" srcId="{65060634-A1B9-443F-9558-77C18949C9FB}" destId="{49565A70-6CB3-40D6-9748-426952B944C4}" srcOrd="2" destOrd="0" presId="urn:microsoft.com/office/officeart/2005/8/layout/hList7"/>
    <dgm:cxn modelId="{2A9DA25B-AD28-4EBF-A8C7-1EBA85B7AA5C}" type="presParOf" srcId="{65060634-A1B9-443F-9558-77C18949C9FB}" destId="{98605403-33FA-4985-960F-AD539F4D04A6}" srcOrd="3" destOrd="0" presId="urn:microsoft.com/office/officeart/2005/8/layout/hList7"/>
    <dgm:cxn modelId="{A917A42E-17F0-4B45-BF60-C3CA3732EDC2}" type="presParOf" srcId="{3DD24FE8-F45F-4097-8EF6-18FB794132A8}" destId="{5B964FE8-1D2C-4C9A-9F34-3081B2873F04}" srcOrd="1" destOrd="0" presId="urn:microsoft.com/office/officeart/2005/8/layout/hList7"/>
    <dgm:cxn modelId="{E8E5253B-6E40-4CA6-A741-59EFFA43965D}" type="presParOf" srcId="{3DD24FE8-F45F-4097-8EF6-18FB794132A8}" destId="{4013A337-B185-40EC-8D20-4669661F4B21}" srcOrd="2" destOrd="0" presId="urn:microsoft.com/office/officeart/2005/8/layout/hList7"/>
    <dgm:cxn modelId="{4083DE43-1F5A-425A-B806-B2D31ED6729B}" type="presParOf" srcId="{4013A337-B185-40EC-8D20-4669661F4B21}" destId="{111868B1-B390-4703-8144-6789534C155F}" srcOrd="0" destOrd="0" presId="urn:microsoft.com/office/officeart/2005/8/layout/hList7"/>
    <dgm:cxn modelId="{D986EFF3-830C-4AB2-9E31-5253BB5A055B}" type="presParOf" srcId="{4013A337-B185-40EC-8D20-4669661F4B21}" destId="{B71603FA-2282-452F-BFFC-0641F3F04105}" srcOrd="1" destOrd="0" presId="urn:microsoft.com/office/officeart/2005/8/layout/hList7"/>
    <dgm:cxn modelId="{68BEB12F-2736-4C7D-91C5-03AFDDF12704}" type="presParOf" srcId="{4013A337-B185-40EC-8D20-4669661F4B21}" destId="{17BB8C65-29E5-4AB5-8CAA-8C3769A77267}" srcOrd="2" destOrd="0" presId="urn:microsoft.com/office/officeart/2005/8/layout/hList7"/>
    <dgm:cxn modelId="{FB05A504-E28F-499B-98F9-A2CA092C1B64}" type="presParOf" srcId="{4013A337-B185-40EC-8D20-4669661F4B21}" destId="{EBA88719-64C0-4E37-B58A-F501C5D11DC6}" srcOrd="3" destOrd="0" presId="urn:microsoft.com/office/officeart/2005/8/layout/hList7"/>
    <dgm:cxn modelId="{FAD4E7E1-2550-4718-AA85-C15F08DEC27F}" type="presParOf" srcId="{3DD24FE8-F45F-4097-8EF6-18FB794132A8}" destId="{4301E46B-27D4-43AE-A2A7-E612B7F9A235}" srcOrd="3" destOrd="0" presId="urn:microsoft.com/office/officeart/2005/8/layout/hList7"/>
    <dgm:cxn modelId="{47B05A16-96AA-471F-9328-8FF89640BC25}" type="presParOf" srcId="{3DD24FE8-F45F-4097-8EF6-18FB794132A8}" destId="{34F34049-15E4-4569-A47F-6B64F08D9626}" srcOrd="4" destOrd="0" presId="urn:microsoft.com/office/officeart/2005/8/layout/hList7"/>
    <dgm:cxn modelId="{70F9C3DD-970E-4F7E-913D-FD76E57CE576}" type="presParOf" srcId="{34F34049-15E4-4569-A47F-6B64F08D9626}" destId="{AF39D6D4-ED61-4ED9-B088-0EF5457A5EFB}" srcOrd="0" destOrd="0" presId="urn:microsoft.com/office/officeart/2005/8/layout/hList7"/>
    <dgm:cxn modelId="{977205CE-8A4D-4883-9A4D-8936B1E5B038}" type="presParOf" srcId="{34F34049-15E4-4569-A47F-6B64F08D9626}" destId="{01577565-4B30-4EE2-A6E2-1BD6D25E70CA}" srcOrd="1" destOrd="0" presId="urn:microsoft.com/office/officeart/2005/8/layout/hList7"/>
    <dgm:cxn modelId="{63E47D9B-EA39-4C6E-A423-D3DEC5AFB3DF}" type="presParOf" srcId="{34F34049-15E4-4569-A47F-6B64F08D9626}" destId="{ADD75ACA-1C38-4377-9D67-A066A41D68ED}" srcOrd="2" destOrd="0" presId="urn:microsoft.com/office/officeart/2005/8/layout/hList7"/>
    <dgm:cxn modelId="{1E5840D2-8846-493E-B83E-93D816309B62}" type="presParOf" srcId="{34F34049-15E4-4569-A47F-6B64F08D9626}" destId="{CAFC252A-B694-4EA5-B4BB-B945C81FAA19}" srcOrd="3" destOrd="0" presId="urn:microsoft.com/office/officeart/2005/8/layout/hList7"/>
    <dgm:cxn modelId="{247A73F2-12B0-4311-B77D-8730BDDDC242}" type="presParOf" srcId="{3DD24FE8-F45F-4097-8EF6-18FB794132A8}" destId="{8066FA74-1200-4773-B43D-3F81627E4B60}" srcOrd="5" destOrd="0" presId="urn:microsoft.com/office/officeart/2005/8/layout/hList7"/>
    <dgm:cxn modelId="{2F469AED-493E-4D89-92A5-4FD7E171B3A3}" type="presParOf" srcId="{3DD24FE8-F45F-4097-8EF6-18FB794132A8}" destId="{B0795424-9880-484B-B769-8A8D40B40E0B}" srcOrd="6" destOrd="0" presId="urn:microsoft.com/office/officeart/2005/8/layout/hList7"/>
    <dgm:cxn modelId="{33525A05-3D13-49AD-B09F-E1042F8AFD35}" type="presParOf" srcId="{B0795424-9880-484B-B769-8A8D40B40E0B}" destId="{6E81A44E-B93A-4885-B153-74A935F9B28F}" srcOrd="0" destOrd="0" presId="urn:microsoft.com/office/officeart/2005/8/layout/hList7"/>
    <dgm:cxn modelId="{5B63765F-5B5D-4BE3-BBA2-A961475F6623}" type="presParOf" srcId="{B0795424-9880-484B-B769-8A8D40B40E0B}" destId="{43ACBEDF-6C99-43EC-B1B5-6EA62B7B9864}" srcOrd="1" destOrd="0" presId="urn:microsoft.com/office/officeart/2005/8/layout/hList7"/>
    <dgm:cxn modelId="{BFF967AE-011E-4EAA-8CF4-03832B4B0AE6}" type="presParOf" srcId="{B0795424-9880-484B-B769-8A8D40B40E0B}" destId="{105DB8A7-B539-4588-89AC-0C1A22DD57C0}" srcOrd="2" destOrd="0" presId="urn:microsoft.com/office/officeart/2005/8/layout/hList7"/>
    <dgm:cxn modelId="{5C21C086-9A9B-4D93-BEF4-F8D4387EA04F}" type="presParOf" srcId="{B0795424-9880-484B-B769-8A8D40B40E0B}" destId="{344FEC05-EEAF-4333-9BE3-5371C9502A10}" srcOrd="3" destOrd="0" presId="urn:microsoft.com/office/officeart/2005/8/layout/hList7"/>
    <dgm:cxn modelId="{BFAC2C6D-AC98-4D16-BF3A-463C31D77E0B}" type="presParOf" srcId="{3DD24FE8-F45F-4097-8EF6-18FB794132A8}" destId="{8AC1459B-EEB1-40E2-B9AB-287639852E2E}" srcOrd="7" destOrd="0" presId="urn:microsoft.com/office/officeart/2005/8/layout/hList7"/>
    <dgm:cxn modelId="{03AE6B62-8AAA-4768-8FC1-B7C9C97374C7}" type="presParOf" srcId="{3DD24FE8-F45F-4097-8EF6-18FB794132A8}" destId="{BD08CBAC-F500-4DB2-AC98-BB161616FF81}" srcOrd="8" destOrd="0" presId="urn:microsoft.com/office/officeart/2005/8/layout/hList7"/>
    <dgm:cxn modelId="{A7BAFDDE-6FAF-4703-B244-A5C77465B0DC}" type="presParOf" srcId="{BD08CBAC-F500-4DB2-AC98-BB161616FF81}" destId="{D311159F-6F83-45B2-890C-388D0BE69F3F}" srcOrd="0" destOrd="0" presId="urn:microsoft.com/office/officeart/2005/8/layout/hList7"/>
    <dgm:cxn modelId="{90345E9F-B200-49E9-994A-0061C9FAC9D3}" type="presParOf" srcId="{BD08CBAC-F500-4DB2-AC98-BB161616FF81}" destId="{9782710A-6461-4ACE-8BA7-1364C5ADAD70}" srcOrd="1" destOrd="0" presId="urn:microsoft.com/office/officeart/2005/8/layout/hList7"/>
    <dgm:cxn modelId="{1EDAC4DD-3D8D-482C-BBF2-FA8DC7B65A2F}" type="presParOf" srcId="{BD08CBAC-F500-4DB2-AC98-BB161616FF81}" destId="{ECB57185-6341-4AD0-B5C2-2083B0AA62CD}" srcOrd="2" destOrd="0" presId="urn:microsoft.com/office/officeart/2005/8/layout/hList7"/>
    <dgm:cxn modelId="{ACC39F44-F82A-49B2-BB57-3170993C672A}" type="presParOf" srcId="{BD08CBAC-F500-4DB2-AC98-BB161616FF81}" destId="{52C0DBF3-7E44-44AC-9CA7-42AE9ED3E421}"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1CC7E-A86D-4D57-82A0-DCF6AC3392E2}">
      <dsp:nvSpPr>
        <dsp:cNvPr id="0" name=""/>
        <dsp:cNvSpPr/>
      </dsp:nvSpPr>
      <dsp:spPr>
        <a:xfrm>
          <a:off x="0" y="14333"/>
          <a:ext cx="7991856" cy="8424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solidFill>
                <a:schemeClr val="bg1">
                  <a:lumMod val="50000"/>
                </a:schemeClr>
              </a:solidFill>
              <a:latin typeface="+mj-ea"/>
              <a:ea typeface="+mj-ea"/>
            </a:rPr>
            <a:t>任何信息管理系统都是为解决问题而生产的一种工具，或者构建一种服务，为了达到这样的期望，生产相应的工具或者构建服务就构成一个软件项目。</a:t>
          </a:r>
        </a:p>
      </dsp:txBody>
      <dsp:txXfrm>
        <a:off x="41123" y="55456"/>
        <a:ext cx="7909610" cy="760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5DEA9-1343-4FAE-9DDC-5759E086987D}">
      <dsp:nvSpPr>
        <dsp:cNvPr id="0" name=""/>
        <dsp:cNvSpPr/>
      </dsp:nvSpPr>
      <dsp:spPr>
        <a:xfrm>
          <a:off x="597328" y="0"/>
          <a:ext cx="6769726" cy="1114631"/>
        </a:xfrm>
        <a:prstGeom prst="rightArrow">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3D03049F-5A9E-4581-8D79-E0E534EAA080}">
      <dsp:nvSpPr>
        <dsp:cNvPr id="0" name=""/>
        <dsp:cNvSpPr/>
      </dsp:nvSpPr>
      <dsp:spPr>
        <a:xfrm>
          <a:off x="2333" y="334389"/>
          <a:ext cx="1404656" cy="445852"/>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计划</a:t>
          </a:r>
        </a:p>
      </dsp:txBody>
      <dsp:txXfrm>
        <a:off x="24098" y="356154"/>
        <a:ext cx="1361126" cy="402322"/>
      </dsp:txXfrm>
    </dsp:sp>
    <dsp:sp modelId="{7F4BEC7D-0E38-4400-BD49-28087B27805A}">
      <dsp:nvSpPr>
        <dsp:cNvPr id="0" name=""/>
        <dsp:cNvSpPr/>
      </dsp:nvSpPr>
      <dsp:spPr>
        <a:xfrm>
          <a:off x="1641098" y="334389"/>
          <a:ext cx="1404656" cy="445852"/>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需求分析</a:t>
          </a:r>
        </a:p>
      </dsp:txBody>
      <dsp:txXfrm>
        <a:off x="1662863" y="356154"/>
        <a:ext cx="1361126" cy="402322"/>
      </dsp:txXfrm>
    </dsp:sp>
    <dsp:sp modelId="{62300125-C86E-4D95-B6D9-8CE7050A7BD9}">
      <dsp:nvSpPr>
        <dsp:cNvPr id="0" name=""/>
        <dsp:cNvSpPr/>
      </dsp:nvSpPr>
      <dsp:spPr>
        <a:xfrm>
          <a:off x="3279863" y="334389"/>
          <a:ext cx="1404656" cy="445852"/>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设计</a:t>
          </a:r>
        </a:p>
      </dsp:txBody>
      <dsp:txXfrm>
        <a:off x="3301628" y="356154"/>
        <a:ext cx="1361126" cy="402322"/>
      </dsp:txXfrm>
    </dsp:sp>
    <dsp:sp modelId="{8D0D946A-5BA8-48D7-A2A4-A2E69ACD11EE}">
      <dsp:nvSpPr>
        <dsp:cNvPr id="0" name=""/>
        <dsp:cNvSpPr/>
      </dsp:nvSpPr>
      <dsp:spPr>
        <a:xfrm>
          <a:off x="4918629" y="334389"/>
          <a:ext cx="1404656" cy="445852"/>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编码</a:t>
          </a:r>
        </a:p>
      </dsp:txBody>
      <dsp:txXfrm>
        <a:off x="4940394" y="356154"/>
        <a:ext cx="1361126" cy="402322"/>
      </dsp:txXfrm>
    </dsp:sp>
    <dsp:sp modelId="{E64D0D58-0472-4006-8D60-CF1F1B5CBEB2}">
      <dsp:nvSpPr>
        <dsp:cNvPr id="0" name=""/>
        <dsp:cNvSpPr/>
      </dsp:nvSpPr>
      <dsp:spPr>
        <a:xfrm>
          <a:off x="6557394" y="334389"/>
          <a:ext cx="1404656" cy="445852"/>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测试</a:t>
          </a:r>
        </a:p>
      </dsp:txBody>
      <dsp:txXfrm>
        <a:off x="6579159" y="356154"/>
        <a:ext cx="1361126" cy="402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590C5-F2C6-4E8B-93D1-44FA36B3B2CE}">
      <dsp:nvSpPr>
        <dsp:cNvPr id="0" name=""/>
        <dsp:cNvSpPr/>
      </dsp:nvSpPr>
      <dsp:spPr>
        <a:xfrm>
          <a:off x="0" y="0"/>
          <a:ext cx="1574099" cy="116213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项目开发计划</a:t>
          </a:r>
        </a:p>
      </dsp:txBody>
      <dsp:txXfrm>
        <a:off x="0" y="464852"/>
        <a:ext cx="1574099" cy="464852"/>
      </dsp:txXfrm>
    </dsp:sp>
    <dsp:sp modelId="{98605403-33FA-4985-960F-AD539F4D04A6}">
      <dsp:nvSpPr>
        <dsp:cNvPr id="0" name=""/>
        <dsp:cNvSpPr/>
      </dsp:nvSpPr>
      <dsp:spPr>
        <a:xfrm>
          <a:off x="593554" y="69727"/>
          <a:ext cx="386989" cy="386989"/>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1868B1-B390-4703-8144-6789534C155F}">
      <dsp:nvSpPr>
        <dsp:cNvPr id="0" name=""/>
        <dsp:cNvSpPr/>
      </dsp:nvSpPr>
      <dsp:spPr>
        <a:xfrm>
          <a:off x="1621321" y="0"/>
          <a:ext cx="1574099" cy="116213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需求规格说明书</a:t>
          </a:r>
        </a:p>
      </dsp:txBody>
      <dsp:txXfrm>
        <a:off x="1621321" y="464852"/>
        <a:ext cx="1574099" cy="464852"/>
      </dsp:txXfrm>
    </dsp:sp>
    <dsp:sp modelId="{EBA88719-64C0-4E37-B58A-F501C5D11DC6}">
      <dsp:nvSpPr>
        <dsp:cNvPr id="0" name=""/>
        <dsp:cNvSpPr/>
      </dsp:nvSpPr>
      <dsp:spPr>
        <a:xfrm>
          <a:off x="2214876" y="69727"/>
          <a:ext cx="386989" cy="386989"/>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39D6D4-ED61-4ED9-B088-0EF5457A5EFB}">
      <dsp:nvSpPr>
        <dsp:cNvPr id="0" name=""/>
        <dsp:cNvSpPr/>
      </dsp:nvSpPr>
      <dsp:spPr>
        <a:xfrm>
          <a:off x="3242643" y="0"/>
          <a:ext cx="1574099" cy="116213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设计规格说明书</a:t>
          </a:r>
        </a:p>
      </dsp:txBody>
      <dsp:txXfrm>
        <a:off x="3242643" y="464852"/>
        <a:ext cx="1574099" cy="464852"/>
      </dsp:txXfrm>
    </dsp:sp>
    <dsp:sp modelId="{CAFC252A-B694-4EA5-B4BB-B945C81FAA19}">
      <dsp:nvSpPr>
        <dsp:cNvPr id="0" name=""/>
        <dsp:cNvSpPr/>
      </dsp:nvSpPr>
      <dsp:spPr>
        <a:xfrm>
          <a:off x="3836198" y="69727"/>
          <a:ext cx="386989" cy="386989"/>
        </a:xfrm>
        <a:prstGeom prst="ellipse">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81A44E-B93A-4885-B153-74A935F9B28F}">
      <dsp:nvSpPr>
        <dsp:cNvPr id="0" name=""/>
        <dsp:cNvSpPr/>
      </dsp:nvSpPr>
      <dsp:spPr>
        <a:xfrm>
          <a:off x="4863965" y="0"/>
          <a:ext cx="1574099" cy="116213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程序清单</a:t>
          </a:r>
        </a:p>
      </dsp:txBody>
      <dsp:txXfrm>
        <a:off x="4863965" y="464852"/>
        <a:ext cx="1574099" cy="464852"/>
      </dsp:txXfrm>
    </dsp:sp>
    <dsp:sp modelId="{344FEC05-EEAF-4333-9BE3-5371C9502A10}">
      <dsp:nvSpPr>
        <dsp:cNvPr id="0" name=""/>
        <dsp:cNvSpPr/>
      </dsp:nvSpPr>
      <dsp:spPr>
        <a:xfrm>
          <a:off x="5457520" y="69727"/>
          <a:ext cx="386989" cy="386989"/>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11159F-6F83-45B2-890C-388D0BE69F3F}">
      <dsp:nvSpPr>
        <dsp:cNvPr id="0" name=""/>
        <dsp:cNvSpPr/>
      </dsp:nvSpPr>
      <dsp:spPr>
        <a:xfrm>
          <a:off x="6485287" y="0"/>
          <a:ext cx="1574099" cy="1162132"/>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lumMod val="50000"/>
                </a:schemeClr>
              </a:solidFill>
              <a:latin typeface="+mj-ea"/>
              <a:ea typeface="+mj-ea"/>
            </a:rPr>
            <a:t>测试报告</a:t>
          </a:r>
        </a:p>
      </dsp:txBody>
      <dsp:txXfrm>
        <a:off x="6485287" y="464852"/>
        <a:ext cx="1574099" cy="464852"/>
      </dsp:txXfrm>
    </dsp:sp>
    <dsp:sp modelId="{52C0DBF3-7E44-44AC-9CA7-42AE9ED3E421}">
      <dsp:nvSpPr>
        <dsp:cNvPr id="0" name=""/>
        <dsp:cNvSpPr/>
      </dsp:nvSpPr>
      <dsp:spPr>
        <a:xfrm>
          <a:off x="7078842" y="69727"/>
          <a:ext cx="386989" cy="386989"/>
        </a:xfrm>
        <a:prstGeom prst="ellipse">
          <a:avLst/>
        </a:prstGeom>
        <a:solidFill>
          <a:schemeClr val="accent6">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179B7B-F478-43A1-925A-498BFA5247C4}">
      <dsp:nvSpPr>
        <dsp:cNvPr id="0" name=""/>
        <dsp:cNvSpPr/>
      </dsp:nvSpPr>
      <dsp:spPr>
        <a:xfrm>
          <a:off x="322375" y="929705"/>
          <a:ext cx="7414636" cy="174319"/>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2019年5月5日8时35分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2019年5月5日8时35分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96913"/>
            <a:ext cx="61976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10</a:t>
            </a:fld>
            <a:endParaRPr lang="en-US" altLang="zh-CN"/>
          </a:p>
        </p:txBody>
      </p:sp>
    </p:spTree>
    <p:extLst>
      <p:ext uri="{BB962C8B-B14F-4D97-AF65-F5344CB8AC3E}">
        <p14:creationId xmlns:p14="http://schemas.microsoft.com/office/powerpoint/2010/main" val="424874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96913"/>
            <a:ext cx="61976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39</a:t>
            </a:fld>
            <a:endParaRPr lang="en-US" altLang="zh-CN"/>
          </a:p>
        </p:txBody>
      </p:sp>
    </p:spTree>
    <p:extLst>
      <p:ext uri="{BB962C8B-B14F-4D97-AF65-F5344CB8AC3E}">
        <p14:creationId xmlns:p14="http://schemas.microsoft.com/office/powerpoint/2010/main" val="98247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45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zh-CN" altLang="en-US"/>
              <a:t>单击此处编辑母版标题样式</a:t>
            </a:r>
            <a:endParaRPr lang="en-US" altLang="zh-CN"/>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zh-CN" altLang="en-US"/>
              <a:t>单击此处编辑母版副标题样式</a:t>
            </a:r>
            <a:endParaRPr lang="en-US" altLang="zh-CN"/>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ext Placeholder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able Placeholder 2"/>
          <p:cNvSpPr>
            <a:spLocks noGrp="1"/>
          </p:cNvSpPr>
          <p:nvPr>
            <p:ph type="tbl" idx="1"/>
          </p:nvPr>
        </p:nvSpPr>
        <p:spPr>
          <a:xfrm>
            <a:off x="508000" y="1420813"/>
            <a:ext cx="11184467" cy="535531"/>
          </a:xfrm>
        </p:spPr>
        <p:txBody>
          <a:bodyPr/>
          <a:lstStyle/>
          <a:p>
            <a:pPr lvl="0"/>
            <a:r>
              <a:rPr lang="zh-CN" altLang="en-US" noProof="0"/>
              <a:t>单击图标添加表格</a:t>
            </a:r>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4" name="图片 3" descr="\\Lzh-main-pc\4.公共活动区\lzzyLogo.jpg"/>
          <p:cNvPicPr/>
          <p:nvPr userDrawn="1"/>
        </p:nvPicPr>
        <p:blipFill>
          <a:blip r:embed="rId2" cstate="print"/>
          <a:srcRect/>
          <a:stretch>
            <a:fillRect/>
          </a:stretch>
        </p:blipFill>
        <p:spPr bwMode="auto">
          <a:xfrm>
            <a:off x="8822503" y="5442395"/>
            <a:ext cx="2939627" cy="396355"/>
          </a:xfrm>
          <a:prstGeom prst="rect">
            <a:avLst/>
          </a:prstGeom>
          <a:noFill/>
          <a:ln w="9525">
            <a:noFill/>
            <a:miter lim="800000"/>
            <a:headEnd/>
            <a:tailEnd/>
          </a:ln>
        </p:spPr>
      </p:pic>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67641" y="146804"/>
            <a:ext cx="2954655" cy="369332"/>
          </a:xfrm>
          <a:prstGeom prst="rect">
            <a:avLst/>
          </a:prstGeom>
          <a:noFill/>
        </p:spPr>
        <p:txBody>
          <a:bodyPr wrap="none" rtlCol="0">
            <a:spAutoFit/>
          </a:bodyPr>
          <a:lstStyle/>
          <a:p>
            <a:pPr>
              <a:buNone/>
            </a:pPr>
            <a:r>
              <a:rPr lang="zh-CN" altLang="zh-CN" sz="1800" kern="1200" dirty="0">
                <a:solidFill>
                  <a:schemeClr val="bg2">
                    <a:lumMod val="75000"/>
                  </a:schemeClr>
                </a:solidFill>
                <a:effectLst/>
                <a:latin typeface="微软雅黑" pitchFamily="34" charset="-122"/>
                <a:ea typeface="微软雅黑" pitchFamily="34" charset="-122"/>
                <a:cs typeface="+mn-cs"/>
              </a:rPr>
              <a:t>软件项目开发工程组织管理</a:t>
            </a:r>
            <a:endParaRPr lang="zh-CN" altLang="en-US" dirty="0">
              <a:solidFill>
                <a:schemeClr val="bg2">
                  <a:lumMod val="75000"/>
                </a:schemeClr>
              </a:solidFill>
              <a:latin typeface="微软雅黑" pitchFamily="34" charset="-122"/>
              <a:ea typeface="微软雅黑" pitchFamily="34" charset="-122"/>
            </a:endParaRPr>
          </a:p>
        </p:txBody>
      </p:sp>
      <p:sp>
        <p:nvSpPr>
          <p:cNvPr id="3" name="TextBox 2"/>
          <p:cNvSpPr txBox="1"/>
          <p:nvPr userDrawn="1"/>
        </p:nvSpPr>
        <p:spPr>
          <a:xfrm>
            <a:off x="8452962" y="6256951"/>
            <a:ext cx="3323346" cy="338554"/>
          </a:xfrm>
          <a:prstGeom prst="rect">
            <a:avLst/>
          </a:prstGeom>
          <a:noFill/>
        </p:spPr>
        <p:txBody>
          <a:bodyPr wrap="none" rtlCol="0">
            <a:spAutoFit/>
          </a:bodyPr>
          <a:lstStyle/>
          <a:p>
            <a:pPr>
              <a:buNone/>
            </a:pPr>
            <a:r>
              <a:rPr lang="zh-CN" altLang="en-US" sz="1600" dirty="0">
                <a:solidFill>
                  <a:schemeClr val="bg1"/>
                </a:solidFill>
                <a:latin typeface="微软雅黑" pitchFamily="34" charset="-122"/>
                <a:ea typeface="微软雅黑" pitchFamily="34" charset="-122"/>
              </a:rPr>
              <a:t>柳州职业技术学院</a:t>
            </a:r>
            <a:r>
              <a:rPr lang="en-US" altLang="zh-CN" sz="1600" baseline="0" dirty="0">
                <a:solidFill>
                  <a:schemeClr val="bg1"/>
                </a:solidFill>
                <a:latin typeface="微软雅黑" pitchFamily="34" charset="-122"/>
                <a:ea typeface="微软雅黑" pitchFamily="34" charset="-122"/>
              </a:rPr>
              <a:t> </a:t>
            </a:r>
            <a:r>
              <a:rPr lang="zh-CN" altLang="en-US" sz="1600" baseline="0" dirty="0">
                <a:solidFill>
                  <a:schemeClr val="bg1"/>
                </a:solidFill>
                <a:latin typeface="微软雅黑" pitchFamily="34" charset="-122"/>
                <a:ea typeface="微软雅黑" pitchFamily="34" charset="-122"/>
              </a:rPr>
              <a:t>电子信息工程系</a:t>
            </a:r>
            <a:endParaRPr lang="zh-CN" altLang="en-US" sz="1600" dirty="0">
              <a:solidFill>
                <a:schemeClr val="bg1"/>
              </a:solidFill>
              <a:latin typeface="微软雅黑" pitchFamily="34" charset="-122"/>
              <a:ea typeface="微软雅黑" pitchFamily="34" charset="-122"/>
            </a:endParaRPr>
          </a:p>
        </p:txBody>
      </p:sp>
      <p:pic>
        <p:nvPicPr>
          <p:cNvPr id="4" name="图片 3" descr="\\Lzh-main-pc\4.公共活动区\lzzyLogo.jpg"/>
          <p:cNvPicPr/>
          <p:nvPr userDrawn="1"/>
        </p:nvPicPr>
        <p:blipFill>
          <a:blip r:embed="rId4" cstate="print"/>
          <a:srcRect/>
          <a:stretch>
            <a:fillRect/>
          </a:stretch>
        </p:blipFill>
        <p:spPr bwMode="auto">
          <a:xfrm>
            <a:off x="8836681" y="5421130"/>
            <a:ext cx="2939627" cy="396355"/>
          </a:xfrm>
          <a:prstGeom prst="rect">
            <a:avLst/>
          </a:prstGeom>
          <a:noFill/>
          <a:ln w="9525">
            <a:noFill/>
            <a:miter lim="800000"/>
            <a:headEnd/>
            <a:tailEnd/>
          </a:ln>
        </p:spPr>
      </p:pic>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zh-CN" altLang="en-US"/>
              <a:t>单击此处编辑母版标题样式</a:t>
            </a:r>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2"/>
          <p:cNvSpPr/>
          <p:nvPr userDrawn="1"/>
        </p:nvSpPr>
        <p:spPr>
          <a:xfrm>
            <a:off x="15240" y="342900"/>
            <a:ext cx="12161520" cy="6457950"/>
          </a:xfrm>
          <a:prstGeom prst="rect">
            <a:avLst/>
          </a:prstGeom>
          <a:solidFill>
            <a:schemeClr val="bg2">
              <a:lumMod val="40000"/>
              <a:lumOff val="6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67640" y="434340"/>
            <a:ext cx="11811000" cy="480060"/>
          </a:xfrm>
        </p:spPr>
        <p:txBody>
          <a:bodyPr/>
          <a:lstStyle>
            <a:lvl1pPr>
              <a:defRPr sz="2800" b="0">
                <a:solidFill>
                  <a:schemeClr val="bg1">
                    <a:lumMod val="75000"/>
                  </a:schemeClr>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167640" y="994410"/>
            <a:ext cx="11826240" cy="5715000"/>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Lzh-main-pc\4.公共活动区\lzzyLogo.jpg"/>
          <p:cNvPicPr/>
          <p:nvPr userDrawn="1"/>
        </p:nvPicPr>
        <p:blipFill>
          <a:blip r:embed="rId2" cstate="print"/>
          <a:srcRect/>
          <a:stretch>
            <a:fillRect/>
          </a:stretch>
        </p:blipFill>
        <p:spPr bwMode="auto">
          <a:xfrm>
            <a:off x="9626160" y="74426"/>
            <a:ext cx="2547245" cy="267289"/>
          </a:xfrm>
          <a:prstGeom prst="rect">
            <a:avLst/>
          </a:prstGeom>
          <a:noFill/>
          <a:ln w="9525">
            <a:noFill/>
            <a:miter lim="800000"/>
            <a:headEnd/>
            <a:tailEnd/>
          </a:ln>
        </p:spPr>
      </p:pic>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zh-CN" altLang="en-US"/>
              <a:t>单击此处编辑母版标题样式</a:t>
            </a:r>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zh-CN" altLang="en-US"/>
              <a:t>单击此处编辑母版标题样式</a:t>
            </a:r>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hyperlink" Target="http://www.microsoft.com/downloads/en/details.aspx?FamilyID=35adb688-f8a7-4d28-86b1-b6235385389d" TargetMode="External"/><Relationship Id="rId2" Type="http://schemas.openxmlformats.org/officeDocument/2006/relationships/hyperlink" Target="http://www.microsoft.com/downloads/zh-cn/details.aspx?FamilyID=d2928bc1-f48c-4e95-a064-2a455a22c8f6&amp;displayLang=zh-cn" TargetMode="External"/><Relationship Id="rId1" Type="http://schemas.openxmlformats.org/officeDocument/2006/relationships/slideLayout" Target="../slideLayouts/slideLayout30.xml"/><Relationship Id="rId4" Type="http://schemas.openxmlformats.org/officeDocument/2006/relationships/hyperlink" Target="http://www.microsoft.com/downloads/en/details.aspx?FamilyID=330f6831-5b90-4315-b042-96127a4a7efc"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86603" y="1980666"/>
            <a:ext cx="11621069" cy="769441"/>
          </a:xfrm>
        </p:spPr>
        <p:txBody>
          <a:bodyPr wrap="square">
            <a:spAutoFit/>
          </a:bodyPr>
          <a:lstStyle/>
          <a:p>
            <a:pPr eaLnBrk="1" hangingPunct="1">
              <a:defRPr/>
            </a:pPr>
            <a:r>
              <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rPr>
              <a:t>Part_01.</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项目和软件项目基础知识导论</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1271325" y="3757028"/>
            <a:ext cx="3350597"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课程教师：余剑</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2359980@qq.com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652" y="2879478"/>
            <a:ext cx="5082660" cy="3154009"/>
          </a:xfrm>
          <a:prstGeom prst="rect">
            <a:avLst/>
          </a:prstGeom>
          <a:noFill/>
          <a:ln>
            <a:noFill/>
          </a:ln>
          <a:effectLst/>
        </p:spPr>
      </p:pic>
      <p:sp>
        <p:nvSpPr>
          <p:cNvPr id="3" name="圆角右箭头 2"/>
          <p:cNvSpPr/>
          <p:nvPr/>
        </p:nvSpPr>
        <p:spPr>
          <a:xfrm rot="5400000">
            <a:off x="4655249" y="898589"/>
            <a:ext cx="1282565" cy="250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6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321" y="1066294"/>
            <a:ext cx="3700463"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1.2.1.</a:t>
            </a:r>
            <a:r>
              <a:rPr lang="zh-CN" altLang="en-US" dirty="0"/>
              <a:t>项目管理内容和工作项分解基本的做法</a:t>
            </a:r>
          </a:p>
        </p:txBody>
      </p:sp>
      <p:grpSp>
        <p:nvGrpSpPr>
          <p:cNvPr id="11" name="组合 10"/>
          <p:cNvGrpSpPr/>
          <p:nvPr/>
        </p:nvGrpSpPr>
        <p:grpSpPr>
          <a:xfrm>
            <a:off x="1673970" y="1079465"/>
            <a:ext cx="2280474" cy="1209193"/>
            <a:chOff x="149970" y="1079464"/>
            <a:chExt cx="2292350" cy="1209193"/>
          </a:xfrm>
        </p:grpSpPr>
        <p:sp>
          <p:nvSpPr>
            <p:cNvPr id="24" name="圆角矩形 23"/>
            <p:cNvSpPr/>
            <p:nvPr/>
          </p:nvSpPr>
          <p:spPr>
            <a:xfrm>
              <a:off x="149970" y="1079464"/>
              <a:ext cx="2292350" cy="120919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201" y="1220892"/>
              <a:ext cx="1913888" cy="951153"/>
            </a:xfrm>
            <a:prstGeom prst="rect">
              <a:avLst/>
            </a:prstGeom>
            <a:solidFill>
              <a:schemeClr val="tx1"/>
            </a:solidFill>
            <a:ln>
              <a:noFill/>
            </a:ln>
            <a:effectLst/>
          </p:spPr>
        </p:pic>
      </p:grpSp>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4988" y="1035473"/>
            <a:ext cx="2846387"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3970" y="2357693"/>
            <a:ext cx="229235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987" y="2951329"/>
            <a:ext cx="2846387"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54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additive="base">
                                        <p:cTn id="13" dur="500" fill="hold"/>
                                        <p:tgtEl>
                                          <p:spTgt spid="2056"/>
                                        </p:tgtEl>
                                        <p:attrNameLst>
                                          <p:attrName>ppt_x</p:attrName>
                                        </p:attrNameLst>
                                      </p:cBhvr>
                                      <p:tavLst>
                                        <p:tav tm="0">
                                          <p:val>
                                            <p:strVal val="#ppt_x"/>
                                          </p:val>
                                        </p:tav>
                                        <p:tav tm="100000">
                                          <p:val>
                                            <p:strVal val="#ppt_x"/>
                                          </p:val>
                                        </p:tav>
                                      </p:tavLst>
                                    </p:anim>
                                    <p:anim calcmode="lin" valueType="num">
                                      <p:cBhvr additive="base">
                                        <p:cTn id="1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anim calcmode="lin" valueType="num">
                                      <p:cBhvr additive="base">
                                        <p:cTn id="19" dur="500" fill="hold"/>
                                        <p:tgtEl>
                                          <p:spTgt spid="2060"/>
                                        </p:tgtEl>
                                        <p:attrNameLst>
                                          <p:attrName>ppt_x</p:attrName>
                                        </p:attrNameLst>
                                      </p:cBhvr>
                                      <p:tavLst>
                                        <p:tav tm="0">
                                          <p:val>
                                            <p:strVal val="#ppt_x"/>
                                          </p:val>
                                        </p:tav>
                                        <p:tav tm="100000">
                                          <p:val>
                                            <p:strVal val="#ppt_x"/>
                                          </p:val>
                                        </p:tav>
                                      </p:tavLst>
                                    </p:anim>
                                    <p:anim calcmode="lin" valueType="num">
                                      <p:cBhvr additive="base">
                                        <p:cTn id="20"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5"/>
                                        </p:tgtEl>
                                        <p:attrNameLst>
                                          <p:attrName>style.visibility</p:attrName>
                                        </p:attrNameLst>
                                      </p:cBhvr>
                                      <p:to>
                                        <p:strVal val="visible"/>
                                      </p:to>
                                    </p:set>
                                    <p:anim calcmode="lin" valueType="num">
                                      <p:cBhvr additive="base">
                                        <p:cTn id="25" dur="500" fill="hold"/>
                                        <p:tgtEl>
                                          <p:spTgt spid="1035"/>
                                        </p:tgtEl>
                                        <p:attrNameLst>
                                          <p:attrName>ppt_x</p:attrName>
                                        </p:attrNameLst>
                                      </p:cBhvr>
                                      <p:tavLst>
                                        <p:tav tm="0">
                                          <p:val>
                                            <p:strVal val="#ppt_x"/>
                                          </p:val>
                                        </p:tav>
                                        <p:tav tm="100000">
                                          <p:val>
                                            <p:strVal val="#ppt_x"/>
                                          </p:val>
                                        </p:tav>
                                      </p:tavLst>
                                    </p:anim>
                                    <p:anim calcmode="lin" valueType="num">
                                      <p:cBhvr additive="base">
                                        <p:cTn id="26" dur="500" fill="hold"/>
                                        <p:tgtEl>
                                          <p:spTgt spid="10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项目和项目管理的基本概念：管理的领域</a:t>
            </a:r>
          </a:p>
        </p:txBody>
      </p:sp>
      <p:graphicFrame>
        <p:nvGraphicFramePr>
          <p:cNvPr id="3" name="表格 2"/>
          <p:cNvGraphicFramePr>
            <a:graphicFrameLocks noGrp="1"/>
          </p:cNvGraphicFramePr>
          <p:nvPr>
            <p:extLst>
              <p:ext uri="{D42A27DB-BD31-4B8C-83A1-F6EECF244321}">
                <p14:modId xmlns:p14="http://schemas.microsoft.com/office/powerpoint/2010/main" val="2706286816"/>
              </p:ext>
            </p:extLst>
          </p:nvPr>
        </p:nvGraphicFramePr>
        <p:xfrm>
          <a:off x="1654629" y="1413164"/>
          <a:ext cx="8659424" cy="4876800"/>
        </p:xfrm>
        <a:graphic>
          <a:graphicData uri="http://schemas.openxmlformats.org/drawingml/2006/table">
            <a:tbl>
              <a:tblPr firstRow="1" bandRow="1">
                <a:tableStyleId>{5C22544A-7EE6-4342-B048-85BDC9FD1C3A}</a:tableStyleId>
              </a:tblPr>
              <a:tblGrid>
                <a:gridCol w="1874403">
                  <a:extLst>
                    <a:ext uri="{9D8B030D-6E8A-4147-A177-3AD203B41FA5}">
                      <a16:colId xmlns:a16="http://schemas.microsoft.com/office/drawing/2014/main" val="20000"/>
                    </a:ext>
                  </a:extLst>
                </a:gridCol>
                <a:gridCol w="6785021">
                  <a:extLst>
                    <a:ext uri="{9D8B030D-6E8A-4147-A177-3AD203B41FA5}">
                      <a16:colId xmlns:a16="http://schemas.microsoft.com/office/drawing/2014/main" val="20001"/>
                    </a:ext>
                  </a:extLst>
                </a:gridCol>
              </a:tblGrid>
              <a:tr h="266596">
                <a:tc>
                  <a:txBody>
                    <a:bodyPr/>
                    <a:lstStyle/>
                    <a:p>
                      <a:pPr algn="r"/>
                      <a:r>
                        <a:rPr lang="zh-CN" altLang="en-US" sz="1400" b="0" dirty="0">
                          <a:solidFill>
                            <a:schemeClr val="bg1"/>
                          </a:solidFill>
                          <a:latin typeface="+mj-ea"/>
                          <a:ea typeface="+mj-ea"/>
                        </a:rPr>
                        <a:t>项目整体管理：</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整体管理知识领域包括识别、确定、结合、统一与协调各项目管理过程组内不同过程与项目管理活动时需要进行的各种过程和活动。“整体管理”兼有统一、合并、结合各方面特征，并且包括为完成项目，满足顾客与其他利害关系者的要求，管理他们的期望而必须采取的贯穿项目整体的至关重要的行动。</a:t>
                      </a:r>
                      <a:endParaRPr lang="zh-CN" altLang="en-US" sz="14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r"/>
                      <a:r>
                        <a:rPr lang="zh-CN" altLang="en-US" sz="1400" b="0" kern="1200" dirty="0">
                          <a:solidFill>
                            <a:schemeClr val="bg1"/>
                          </a:solidFill>
                          <a:latin typeface="+mj-ea"/>
                          <a:ea typeface="+mj-ea"/>
                          <a:cs typeface="+mn-cs"/>
                        </a:rPr>
                        <a:t>项目范围管理：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项目范围管理是确保项目包括成功完成项目所需的全部工作，但又只包括必须完成的工作的各个过程。它主要关心的是确定与控制哪些应该与哪些不应该包括在项目之内。</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algn="r"/>
                      <a:r>
                        <a:rPr lang="zh-CN" altLang="en-US" sz="1400" b="0" kern="1200" dirty="0">
                          <a:solidFill>
                            <a:schemeClr val="bg1"/>
                          </a:solidFill>
                          <a:latin typeface="+mj-ea"/>
                          <a:ea typeface="+mj-ea"/>
                          <a:cs typeface="+mn-cs"/>
                        </a:rPr>
                        <a:t>项目时间管理：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项目时间管理包括使项目按时完成必须进行的各项过程。</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algn="r"/>
                      <a:r>
                        <a:rPr lang="zh-CN" altLang="en-US" sz="1400" b="0" kern="1200" dirty="0">
                          <a:solidFill>
                            <a:schemeClr val="bg1"/>
                          </a:solidFill>
                          <a:latin typeface="+mj-ea"/>
                          <a:ea typeface="+mj-ea"/>
                          <a:cs typeface="+mn-cs"/>
                        </a:rPr>
                        <a:t>项目成本管理：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项目费用管理包括涉及费用规划、估算、预算、控制的过程，以便保证能在已批准预算之内完成项目。</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8051">
                <a:tc>
                  <a:txBody>
                    <a:bodyPr/>
                    <a:lstStyle/>
                    <a:p>
                      <a:pPr algn="r"/>
                      <a:r>
                        <a:rPr lang="zh-CN" altLang="en-US" sz="1400" b="0" kern="1200" dirty="0">
                          <a:solidFill>
                            <a:schemeClr val="bg1"/>
                          </a:solidFill>
                          <a:latin typeface="+mj-ea"/>
                          <a:ea typeface="+mj-ea"/>
                          <a:cs typeface="+mn-cs"/>
                        </a:rPr>
                        <a:t>项目质量管理：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质量管理过程包括保证项目能满足原先规定的各项要求所需要的实施组织的活动，即决定质量方针、目标与责任的所有活动，并通过诸如质量规划、质量保证、质量控制、质量持续改进（如适用）等方针、程序和过程实施质量体系。</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algn="r"/>
                      <a:r>
                        <a:rPr lang="zh-CN" altLang="en-US" sz="1400" b="0" kern="1200" dirty="0">
                          <a:solidFill>
                            <a:schemeClr val="bg1"/>
                          </a:solidFill>
                          <a:latin typeface="+mj-ea"/>
                          <a:ea typeface="+mj-ea"/>
                          <a:cs typeface="+mn-cs"/>
                        </a:rPr>
                        <a:t>项目人力资源管理：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bg1"/>
                          </a:solidFill>
                          <a:latin typeface="+mj-ea"/>
                          <a:ea typeface="+mj-ea"/>
                          <a:cs typeface="+mn-cs"/>
                        </a:rPr>
                        <a:t>项目人力资源管理包括项目团队组建和管理的各个过程。</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0347">
                <a:tc>
                  <a:txBody>
                    <a:bodyPr/>
                    <a:lstStyle/>
                    <a:p>
                      <a:pPr algn="r"/>
                      <a:r>
                        <a:rPr lang="zh-CN" altLang="en-US" sz="1400" b="0" kern="1200" dirty="0">
                          <a:solidFill>
                            <a:schemeClr val="bg1"/>
                          </a:solidFill>
                          <a:latin typeface="+mj-ea"/>
                          <a:ea typeface="+mj-ea"/>
                          <a:cs typeface="+mn-cs"/>
                        </a:rPr>
                        <a:t>项目沟通管理：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项目沟通管理这一知识领域包括保证及时与恰当地生成、搜集、传播、贮存</a:t>
                      </a:r>
                      <a:r>
                        <a:rPr lang="en-US" altLang="zh-CN" sz="1400" b="0" i="0" u="none" strike="noStrike" kern="1200" baseline="0" dirty="0">
                          <a:solidFill>
                            <a:schemeClr val="bg1"/>
                          </a:solidFill>
                          <a:latin typeface="+mj-ea"/>
                          <a:ea typeface="+mj-ea"/>
                          <a:cs typeface="+mn-cs"/>
                        </a:rPr>
                        <a:t>, </a:t>
                      </a:r>
                      <a:r>
                        <a:rPr lang="zh-CN" altLang="en-US" sz="1400" b="0" i="0" u="none" strike="noStrike" kern="1200" baseline="0" dirty="0">
                          <a:solidFill>
                            <a:schemeClr val="bg1"/>
                          </a:solidFill>
                          <a:latin typeface="+mj-ea"/>
                          <a:ea typeface="+mj-ea"/>
                          <a:cs typeface="+mn-cs"/>
                        </a:rPr>
                        <a:t>检索</a:t>
                      </a:r>
                      <a:r>
                        <a:rPr lang="en-US" altLang="zh-CN" sz="1400" b="0" i="0" u="none" strike="noStrike" kern="1200" baseline="0" dirty="0">
                          <a:solidFill>
                            <a:schemeClr val="bg1"/>
                          </a:solidFill>
                          <a:latin typeface="+mj-ea"/>
                          <a:ea typeface="+mj-ea"/>
                          <a:cs typeface="+mn-cs"/>
                        </a:rPr>
                        <a:t>,</a:t>
                      </a:r>
                      <a:r>
                        <a:rPr lang="zh-CN" altLang="en-US" sz="1400" b="0" i="0" u="none" strike="noStrike" kern="1200" baseline="0" dirty="0">
                          <a:solidFill>
                            <a:schemeClr val="bg1"/>
                          </a:solidFill>
                          <a:latin typeface="+mj-ea"/>
                          <a:ea typeface="+mj-ea"/>
                          <a:cs typeface="+mn-cs"/>
                        </a:rPr>
                        <a:t>与最终处置项目信息所需的过程。</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r"/>
                      <a:r>
                        <a:rPr lang="zh-CN" altLang="en-US" sz="1400" b="0" kern="1200" dirty="0">
                          <a:solidFill>
                            <a:schemeClr val="bg1"/>
                          </a:solidFill>
                          <a:latin typeface="+mj-ea"/>
                          <a:ea typeface="+mj-ea"/>
                          <a:cs typeface="+mn-cs"/>
                        </a:rPr>
                        <a:t>项目风险管理：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项目风险管理包括项目风险管理规划、风险识别、分析、应对和监控的过程。其中多数过程在整个项目期间都需要更新。</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513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项目采购管理：</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baseline="0" dirty="0">
                          <a:solidFill>
                            <a:schemeClr val="bg1"/>
                          </a:solidFill>
                          <a:latin typeface="+mj-ea"/>
                          <a:ea typeface="+mj-ea"/>
                          <a:cs typeface="+mn-cs"/>
                        </a:rPr>
                        <a:t>项目采购管理包括从项目团队外部购买或获得为完成工作所需的产品、服务或成果的过程。</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974814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项目和项目管理的基本概念：管理的组织与活动</a:t>
            </a:r>
          </a:p>
        </p:txBody>
      </p:sp>
      <p:graphicFrame>
        <p:nvGraphicFramePr>
          <p:cNvPr id="3" name="表格 2"/>
          <p:cNvGraphicFramePr>
            <a:graphicFrameLocks noGrp="1"/>
          </p:cNvGraphicFramePr>
          <p:nvPr>
            <p:extLst>
              <p:ext uri="{D42A27DB-BD31-4B8C-83A1-F6EECF244321}">
                <p14:modId xmlns:p14="http://schemas.microsoft.com/office/powerpoint/2010/main" val="3286419038"/>
              </p:ext>
            </p:extLst>
          </p:nvPr>
        </p:nvGraphicFramePr>
        <p:xfrm>
          <a:off x="1813445" y="1134214"/>
          <a:ext cx="8570797" cy="5563766"/>
        </p:xfrm>
        <a:graphic>
          <a:graphicData uri="http://schemas.openxmlformats.org/drawingml/2006/table">
            <a:tbl>
              <a:tblPr firstRow="1" bandRow="1">
                <a:tableStyleId>{91EBBBCC-DAD2-459C-BE2E-F6DE35CF9A28}</a:tableStyleId>
              </a:tblPr>
              <a:tblGrid>
                <a:gridCol w="1434581">
                  <a:extLst>
                    <a:ext uri="{9D8B030D-6E8A-4147-A177-3AD203B41FA5}">
                      <a16:colId xmlns:a16="http://schemas.microsoft.com/office/drawing/2014/main" val="20000"/>
                    </a:ext>
                  </a:extLst>
                </a:gridCol>
                <a:gridCol w="1247775">
                  <a:extLst>
                    <a:ext uri="{9D8B030D-6E8A-4147-A177-3AD203B41FA5}">
                      <a16:colId xmlns:a16="http://schemas.microsoft.com/office/drawing/2014/main" val="20001"/>
                    </a:ext>
                  </a:extLst>
                </a:gridCol>
                <a:gridCol w="15049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468841">
                  <a:extLst>
                    <a:ext uri="{9D8B030D-6E8A-4147-A177-3AD203B41FA5}">
                      <a16:colId xmlns:a16="http://schemas.microsoft.com/office/drawing/2014/main" val="20005"/>
                    </a:ext>
                  </a:extLst>
                </a:gridCol>
              </a:tblGrid>
              <a:tr h="290726">
                <a:tc rowSpan="2">
                  <a:txBody>
                    <a:bodyPr/>
                    <a:lstStyle/>
                    <a:p>
                      <a:pPr algn="ctr"/>
                      <a:r>
                        <a:rPr lang="zh-CN" altLang="en-US" sz="1200" b="0" dirty="0">
                          <a:solidFill>
                            <a:schemeClr val="bg1">
                              <a:lumMod val="50000"/>
                            </a:schemeClr>
                          </a:solidFill>
                          <a:effectLst/>
                          <a:latin typeface="+mj-ea"/>
                          <a:ea typeface="+mj-ea"/>
                        </a:rPr>
                        <a:t>知识领域</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tx1">
                        <a:lumMod val="75000"/>
                      </a:schemeClr>
                    </a:solidFill>
                  </a:tcPr>
                </a:tc>
                <a:tc gridSpan="5">
                  <a:txBody>
                    <a:bodyPr/>
                    <a:lstStyle/>
                    <a:p>
                      <a:pPr algn="ctr"/>
                      <a:r>
                        <a:rPr lang="zh-CN" altLang="en-US" sz="1200" b="0" dirty="0">
                          <a:solidFill>
                            <a:schemeClr val="bg1">
                              <a:lumMod val="50000"/>
                            </a:schemeClr>
                          </a:solidFill>
                          <a:effectLst/>
                          <a:latin typeface="+mj-ea"/>
                          <a:ea typeface="+mj-ea"/>
                        </a:rPr>
                        <a:t>项目管理过程组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hMerge="1">
                  <a:txBody>
                    <a:bodyPr/>
                    <a:lstStyle/>
                    <a:p>
                      <a:endParaRPr lang="zh-CN" altLang="en-US" sz="1600" b="0" dirty="0">
                        <a:solidFill>
                          <a:schemeClr val="bg1">
                            <a:lumMod val="50000"/>
                          </a:schemeClr>
                        </a:solidFill>
                        <a:effectLst/>
                        <a:latin typeface="+mj-ea"/>
                        <a:ea typeface="+mj-ea"/>
                      </a:endParaRPr>
                    </a:p>
                  </a:txBody>
                  <a:tcPr>
                    <a:lnB w="12700" cap="flat" cmpd="sng" algn="ctr">
                      <a:solidFill>
                        <a:schemeClr val="tx1">
                          <a:lumMod val="75000"/>
                        </a:schemeClr>
                      </a:solidFill>
                      <a:prstDash val="solid"/>
                      <a:round/>
                      <a:headEnd type="none" w="med" len="med"/>
                      <a:tailEnd type="none" w="med" len="med"/>
                    </a:lnB>
                  </a:tcPr>
                </a:tc>
                <a:tc hMerge="1">
                  <a:txBody>
                    <a:bodyPr/>
                    <a:lstStyle/>
                    <a:p>
                      <a:endParaRPr lang="zh-CN" altLang="en-US" sz="1600" b="0" dirty="0">
                        <a:solidFill>
                          <a:schemeClr val="bg1">
                            <a:lumMod val="50000"/>
                          </a:schemeClr>
                        </a:solidFill>
                        <a:effectLst/>
                        <a:latin typeface="+mj-ea"/>
                        <a:ea typeface="+mj-ea"/>
                      </a:endParaRPr>
                    </a:p>
                  </a:txBody>
                  <a:tcPr>
                    <a:lnB w="12700" cap="flat" cmpd="sng" algn="ctr">
                      <a:solidFill>
                        <a:schemeClr val="tx1">
                          <a:lumMod val="75000"/>
                        </a:schemeClr>
                      </a:solidFill>
                      <a:prstDash val="solid"/>
                      <a:round/>
                      <a:headEnd type="none" w="med" len="med"/>
                      <a:tailEnd type="none" w="med" len="med"/>
                    </a:lnB>
                  </a:tcPr>
                </a:tc>
                <a:tc hMerge="1">
                  <a:txBody>
                    <a:bodyPr/>
                    <a:lstStyle/>
                    <a:p>
                      <a:endParaRPr lang="zh-CN" altLang="en-US" sz="1600" b="0" dirty="0">
                        <a:solidFill>
                          <a:schemeClr val="bg1">
                            <a:lumMod val="50000"/>
                          </a:schemeClr>
                        </a:solidFill>
                        <a:effectLst/>
                        <a:latin typeface="+mj-ea"/>
                        <a:ea typeface="+mj-ea"/>
                      </a:endParaRPr>
                    </a:p>
                  </a:txBody>
                  <a:tcPr>
                    <a:lnB w="12700" cap="flat" cmpd="sng" algn="ctr">
                      <a:solidFill>
                        <a:schemeClr val="tx1">
                          <a:lumMod val="75000"/>
                        </a:schemeClr>
                      </a:solidFill>
                      <a:prstDash val="solid"/>
                      <a:round/>
                      <a:headEnd type="none" w="med" len="med"/>
                      <a:tailEnd type="none" w="med" len="med"/>
                    </a:lnB>
                  </a:tcPr>
                </a:tc>
                <a:tc hMerge="1">
                  <a:txBody>
                    <a:bodyPr/>
                    <a:lstStyle/>
                    <a:p>
                      <a:endParaRPr lang="zh-CN" altLang="en-US" sz="1600" b="0" dirty="0">
                        <a:solidFill>
                          <a:schemeClr val="bg1">
                            <a:lumMod val="50000"/>
                          </a:schemeClr>
                        </a:solidFill>
                        <a:effectLst/>
                        <a:latin typeface="+mj-ea"/>
                        <a:ea typeface="+mj-ea"/>
                      </a:endParaRPr>
                    </a:p>
                  </a:txBody>
                  <a:tcPr>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304800">
                <a:tc vMerge="1">
                  <a:txBody>
                    <a:bodyPr/>
                    <a:lstStyle/>
                    <a:p>
                      <a:endParaRPr lang="zh-CN" altLang="en-US"/>
                    </a:p>
                  </a:txBody>
                  <a:tcPr/>
                </a:tc>
                <a:tc>
                  <a:txBody>
                    <a:bodyPr/>
                    <a:lstStyle/>
                    <a:p>
                      <a:pPr algn="ctr"/>
                      <a:r>
                        <a:rPr lang="zh-CN" altLang="en-US" sz="1200" b="0" kern="1200" dirty="0">
                          <a:solidFill>
                            <a:schemeClr val="bg1">
                              <a:lumMod val="50000"/>
                            </a:schemeClr>
                          </a:solidFill>
                          <a:effectLst/>
                          <a:latin typeface="+mj-ea"/>
                          <a:ea typeface="+mj-ea"/>
                          <a:cs typeface="+mn-cs"/>
                        </a:rPr>
                        <a:t>启动过程组 </a:t>
                      </a:r>
                      <a:endParaRPr lang="zh-CN" altLang="en-US" sz="1200" b="0" dirty="0">
                        <a:solidFill>
                          <a:schemeClr val="bg1">
                            <a:lumMod val="50000"/>
                          </a:schemeClr>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75000"/>
                      </a:schemeClr>
                    </a:solidFill>
                  </a:tcPr>
                </a:tc>
                <a:tc>
                  <a:txBody>
                    <a:bodyPr/>
                    <a:lstStyle/>
                    <a:p>
                      <a:pPr algn="ctr"/>
                      <a:r>
                        <a:rPr lang="zh-CN" altLang="en-US" sz="1200" b="0" kern="1200" dirty="0">
                          <a:solidFill>
                            <a:schemeClr val="bg1">
                              <a:lumMod val="50000"/>
                            </a:schemeClr>
                          </a:solidFill>
                          <a:effectLst/>
                          <a:latin typeface="+mj-ea"/>
                          <a:ea typeface="+mj-ea"/>
                          <a:cs typeface="+mn-cs"/>
                        </a:rPr>
                        <a:t>规划过程组 </a:t>
                      </a:r>
                      <a:endParaRPr lang="zh-CN" altLang="en-US" sz="1200" b="0" dirty="0">
                        <a:solidFill>
                          <a:schemeClr val="bg1">
                            <a:lumMod val="50000"/>
                          </a:schemeClr>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75000"/>
                      </a:schemeClr>
                    </a:solidFill>
                  </a:tcPr>
                </a:tc>
                <a:tc>
                  <a:txBody>
                    <a:bodyPr/>
                    <a:lstStyle/>
                    <a:p>
                      <a:pPr algn="ctr"/>
                      <a:r>
                        <a:rPr lang="zh-CN" altLang="en-US" sz="1200" b="0" kern="1200" dirty="0">
                          <a:solidFill>
                            <a:schemeClr val="bg1">
                              <a:lumMod val="50000"/>
                            </a:schemeClr>
                          </a:solidFill>
                          <a:effectLst/>
                          <a:latin typeface="+mj-ea"/>
                          <a:ea typeface="+mj-ea"/>
                          <a:cs typeface="+mn-cs"/>
                        </a:rPr>
                        <a:t>执行过程组 </a:t>
                      </a:r>
                      <a:endParaRPr lang="zh-CN" altLang="en-US" sz="1200" b="0" dirty="0">
                        <a:solidFill>
                          <a:schemeClr val="bg1">
                            <a:lumMod val="50000"/>
                          </a:schemeClr>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75000"/>
                      </a:schemeClr>
                    </a:solidFill>
                  </a:tcPr>
                </a:tc>
                <a:tc>
                  <a:txBody>
                    <a:bodyPr/>
                    <a:lstStyle/>
                    <a:p>
                      <a:pPr algn="ctr"/>
                      <a:r>
                        <a:rPr lang="zh-CN" altLang="en-US" sz="1200" b="0" kern="1200" dirty="0">
                          <a:solidFill>
                            <a:schemeClr val="bg1">
                              <a:lumMod val="50000"/>
                            </a:schemeClr>
                          </a:solidFill>
                          <a:effectLst/>
                          <a:latin typeface="+mj-ea"/>
                          <a:ea typeface="+mj-ea"/>
                          <a:cs typeface="+mn-cs"/>
                        </a:rPr>
                        <a:t>监控过程组 </a:t>
                      </a:r>
                      <a:endParaRPr lang="zh-CN" altLang="en-US" sz="1200" b="0" dirty="0">
                        <a:solidFill>
                          <a:schemeClr val="bg1">
                            <a:lumMod val="50000"/>
                          </a:schemeClr>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bg1">
                              <a:lumMod val="50000"/>
                            </a:schemeClr>
                          </a:solidFill>
                          <a:effectLst/>
                          <a:latin typeface="+mj-ea"/>
                          <a:ea typeface="+mj-ea"/>
                          <a:cs typeface="+mn-cs"/>
                        </a:rPr>
                        <a:t>收尾过程组</a:t>
                      </a:r>
                      <a:endParaRPr lang="zh-CN" altLang="en-US" sz="1200" b="0" dirty="0">
                        <a:solidFill>
                          <a:schemeClr val="bg1">
                            <a:lumMod val="50000"/>
                          </a:schemeClr>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75000"/>
                      </a:schemeClr>
                    </a:solidFill>
                  </a:tcPr>
                </a:tc>
                <a:extLst>
                  <a:ext uri="{0D108BD9-81ED-4DB2-BD59-A6C34878D82A}">
                    <a16:rowId xmlns:a16="http://schemas.microsoft.com/office/drawing/2014/main" val="10001"/>
                  </a:ext>
                </a:extLst>
              </a:tr>
              <a:tr h="247650">
                <a:tc>
                  <a:txBody>
                    <a:bodyPr/>
                    <a:lstStyle/>
                    <a:p>
                      <a:pPr algn="r"/>
                      <a:r>
                        <a:rPr lang="zh-CN" altLang="en-US" sz="1200" b="1" dirty="0">
                          <a:solidFill>
                            <a:schemeClr val="bg1">
                              <a:lumMod val="50000"/>
                            </a:schemeClr>
                          </a:solidFill>
                          <a:effectLst/>
                          <a:latin typeface="+mj-ea"/>
                          <a:ea typeface="+mj-ea"/>
                        </a:rPr>
                        <a:t>项目整体管理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制定项目章程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制定项目管理计划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400" dirty="0">
                          <a:solidFill>
                            <a:srgbClr val="FF0000"/>
                          </a:solidFill>
                          <a:effectLst/>
                          <a:latin typeface="+mj-ea"/>
                          <a:ea typeface="+mj-ea"/>
                        </a:rPr>
                        <a:t>指导与管理项目执行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监控项目工作</a:t>
                      </a:r>
                      <a:endParaRPr lang="en-US" altLang="zh-CN" sz="1100" dirty="0">
                        <a:solidFill>
                          <a:srgbClr val="FF0000"/>
                        </a:solidFill>
                        <a:effectLst/>
                        <a:latin typeface="+mj-ea"/>
                        <a:ea typeface="+mj-ea"/>
                      </a:endParaRPr>
                    </a:p>
                    <a:p>
                      <a:r>
                        <a:rPr lang="zh-CN" altLang="en-US" sz="1100" dirty="0">
                          <a:solidFill>
                            <a:srgbClr val="FF0000"/>
                          </a:solidFill>
                          <a:effectLst/>
                          <a:latin typeface="+mj-ea"/>
                          <a:ea typeface="+mj-ea"/>
                        </a:rPr>
                        <a:t>实施整体变更控制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结束项目或阶段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78130">
                <a:tc>
                  <a:txBody>
                    <a:bodyPr/>
                    <a:lstStyle/>
                    <a:p>
                      <a:pPr algn="r"/>
                      <a:r>
                        <a:rPr lang="zh-CN" altLang="en-US" sz="1200" b="1" dirty="0">
                          <a:solidFill>
                            <a:schemeClr val="bg1">
                              <a:lumMod val="50000"/>
                            </a:schemeClr>
                          </a:solidFill>
                          <a:effectLst/>
                          <a:latin typeface="+mj-ea"/>
                          <a:ea typeface="+mj-ea"/>
                        </a:rPr>
                        <a:t>项目范围管理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收集需求</a:t>
                      </a:r>
                    </a:p>
                    <a:p>
                      <a:r>
                        <a:rPr lang="zh-CN" altLang="en-US" sz="1100" dirty="0">
                          <a:solidFill>
                            <a:srgbClr val="FF0000"/>
                          </a:solidFill>
                          <a:effectLst/>
                          <a:latin typeface="+mj-ea"/>
                          <a:ea typeface="+mj-ea"/>
                        </a:rPr>
                        <a:t>定义范围</a:t>
                      </a:r>
                    </a:p>
                    <a:p>
                      <a:r>
                        <a:rPr lang="zh-CN" altLang="en-US" sz="1100" dirty="0">
                          <a:solidFill>
                            <a:srgbClr val="FF0000"/>
                          </a:solidFill>
                          <a:effectLst/>
                          <a:latin typeface="+mj-ea"/>
                          <a:ea typeface="+mj-ea"/>
                        </a:rPr>
                        <a:t>创建工作分解结构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核实范围</a:t>
                      </a:r>
                    </a:p>
                    <a:p>
                      <a:r>
                        <a:rPr lang="zh-CN" altLang="en-US" sz="1100" dirty="0">
                          <a:solidFill>
                            <a:srgbClr val="FF0000"/>
                          </a:solidFill>
                          <a:effectLst/>
                          <a:latin typeface="+mj-ea"/>
                          <a:ea typeface="+mj-ea"/>
                        </a:rPr>
                        <a:t>控制范围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09550">
                <a:tc>
                  <a:txBody>
                    <a:bodyPr/>
                    <a:lstStyle/>
                    <a:p>
                      <a:pPr algn="r"/>
                      <a:r>
                        <a:rPr lang="zh-CN" altLang="en-US" sz="1200" b="1" dirty="0">
                          <a:solidFill>
                            <a:schemeClr val="bg1">
                              <a:lumMod val="50000"/>
                            </a:schemeClr>
                          </a:solidFill>
                          <a:effectLst/>
                          <a:latin typeface="+mj-ea"/>
                          <a:ea typeface="+mj-ea"/>
                        </a:rPr>
                        <a:t>项目时间管理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定义活动</a:t>
                      </a:r>
                    </a:p>
                    <a:p>
                      <a:r>
                        <a:rPr lang="zh-CN" altLang="en-US" sz="1100" dirty="0">
                          <a:solidFill>
                            <a:srgbClr val="FF0000"/>
                          </a:solidFill>
                          <a:effectLst/>
                          <a:latin typeface="+mj-ea"/>
                          <a:ea typeface="+mj-ea"/>
                        </a:rPr>
                        <a:t>排列活动顺序</a:t>
                      </a:r>
                    </a:p>
                    <a:p>
                      <a:r>
                        <a:rPr lang="zh-CN" altLang="en-US" sz="1100" dirty="0">
                          <a:solidFill>
                            <a:srgbClr val="FF0000"/>
                          </a:solidFill>
                          <a:effectLst/>
                          <a:latin typeface="+mj-ea"/>
                          <a:ea typeface="+mj-ea"/>
                        </a:rPr>
                        <a:t>估算活动资源</a:t>
                      </a:r>
                    </a:p>
                    <a:p>
                      <a:r>
                        <a:rPr lang="zh-CN" altLang="en-US" sz="1100" dirty="0">
                          <a:solidFill>
                            <a:srgbClr val="FF0000"/>
                          </a:solidFill>
                          <a:effectLst/>
                          <a:latin typeface="+mj-ea"/>
                          <a:ea typeface="+mj-ea"/>
                        </a:rPr>
                        <a:t>估算活动持续时间</a:t>
                      </a:r>
                    </a:p>
                    <a:p>
                      <a:r>
                        <a:rPr lang="zh-CN" altLang="en-US" sz="1100" dirty="0">
                          <a:solidFill>
                            <a:srgbClr val="FF0000"/>
                          </a:solidFill>
                          <a:effectLst/>
                          <a:latin typeface="+mj-ea"/>
                          <a:ea typeface="+mj-ea"/>
                        </a:rPr>
                        <a:t>制定进度计划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rgbClr val="FF0000"/>
                          </a:solidFill>
                          <a:effectLst/>
                          <a:latin typeface="+mj-ea"/>
                          <a:ea typeface="+mn-ea"/>
                          <a:cs typeface="+mn-cs"/>
                        </a:rPr>
                        <a:t>控制进度</a:t>
                      </a:r>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92405">
                <a:tc>
                  <a:txBody>
                    <a:bodyPr/>
                    <a:lstStyle/>
                    <a:p>
                      <a:pPr algn="r"/>
                      <a:r>
                        <a:rPr lang="zh-CN" altLang="en-US" sz="1200" b="1" dirty="0">
                          <a:solidFill>
                            <a:schemeClr val="bg1">
                              <a:lumMod val="50000"/>
                            </a:schemeClr>
                          </a:solidFill>
                          <a:effectLst/>
                          <a:latin typeface="+mj-ea"/>
                          <a:ea typeface="+mj-ea"/>
                        </a:rPr>
                        <a:t>项目成本管理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估算成本</a:t>
                      </a:r>
                    </a:p>
                    <a:p>
                      <a:r>
                        <a:rPr lang="zh-CN" altLang="en-US" sz="1100" dirty="0">
                          <a:solidFill>
                            <a:srgbClr val="FF0000"/>
                          </a:solidFill>
                          <a:effectLst/>
                          <a:latin typeface="+mj-ea"/>
                          <a:ea typeface="+mj-ea"/>
                        </a:rPr>
                        <a:t>制定预算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控制成本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92405">
                <a:tc>
                  <a:txBody>
                    <a:bodyPr/>
                    <a:lstStyle/>
                    <a:p>
                      <a:pPr algn="r"/>
                      <a:r>
                        <a:rPr lang="zh-CN" altLang="en-US" sz="1200" b="1" dirty="0">
                          <a:solidFill>
                            <a:schemeClr val="bg1">
                              <a:lumMod val="50000"/>
                            </a:schemeClr>
                          </a:solidFill>
                          <a:effectLst/>
                          <a:latin typeface="+mj-ea"/>
                          <a:ea typeface="+mj-ea"/>
                        </a:rPr>
                        <a:t>项目质量管理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规划质量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实施质量保证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实施质量控制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92405">
                <a:tc>
                  <a:txBody>
                    <a:bodyPr/>
                    <a:lstStyle/>
                    <a:p>
                      <a:pPr algn="r"/>
                      <a:r>
                        <a:rPr lang="zh-CN" altLang="en-US" sz="1200" b="1" dirty="0">
                          <a:solidFill>
                            <a:schemeClr val="bg1">
                              <a:lumMod val="50000"/>
                            </a:schemeClr>
                          </a:solidFill>
                          <a:effectLst/>
                          <a:latin typeface="+mj-ea"/>
                          <a:ea typeface="+mj-ea"/>
                        </a:rPr>
                        <a:t>项目人力资源管理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制定人力资源计划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组建项目团队</a:t>
                      </a:r>
                    </a:p>
                    <a:p>
                      <a:r>
                        <a:rPr lang="zh-CN" altLang="en-US" sz="1100" dirty="0">
                          <a:solidFill>
                            <a:srgbClr val="FF0000"/>
                          </a:solidFill>
                          <a:effectLst/>
                          <a:latin typeface="+mj-ea"/>
                          <a:ea typeface="+mj-ea"/>
                        </a:rPr>
                        <a:t>建设项目团队</a:t>
                      </a:r>
                    </a:p>
                    <a:p>
                      <a:r>
                        <a:rPr lang="zh-CN" altLang="en-US" sz="1100" dirty="0">
                          <a:solidFill>
                            <a:srgbClr val="FF0000"/>
                          </a:solidFill>
                          <a:effectLst/>
                          <a:latin typeface="+mj-ea"/>
                          <a:ea typeface="+mj-ea"/>
                        </a:rPr>
                        <a:t>管理项目团队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92405">
                <a:tc>
                  <a:txBody>
                    <a:bodyPr/>
                    <a:lstStyle/>
                    <a:p>
                      <a:pPr algn="r"/>
                      <a:r>
                        <a:rPr lang="zh-CN" altLang="en-US" sz="1200" b="1" dirty="0">
                          <a:solidFill>
                            <a:schemeClr val="bg1">
                              <a:lumMod val="50000"/>
                            </a:schemeClr>
                          </a:solidFill>
                          <a:effectLst/>
                          <a:latin typeface="+mj-ea"/>
                          <a:ea typeface="+mj-ea"/>
                        </a:rPr>
                        <a:t>项目沟通管理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识别干系人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规划沟通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发布信息</a:t>
                      </a:r>
                    </a:p>
                    <a:p>
                      <a:r>
                        <a:rPr lang="zh-CN" altLang="en-US" sz="1100" dirty="0">
                          <a:solidFill>
                            <a:srgbClr val="FF0000"/>
                          </a:solidFill>
                          <a:effectLst/>
                          <a:latin typeface="+mj-ea"/>
                          <a:ea typeface="+mj-ea"/>
                        </a:rPr>
                        <a:t>管理干系人期望</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报告绩效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192405">
                <a:tc>
                  <a:txBody>
                    <a:bodyPr/>
                    <a:lstStyle/>
                    <a:p>
                      <a:pPr algn="r"/>
                      <a:r>
                        <a:rPr lang="zh-CN" altLang="en-US" sz="1200" b="1" dirty="0">
                          <a:solidFill>
                            <a:schemeClr val="bg1">
                              <a:lumMod val="50000"/>
                            </a:schemeClr>
                          </a:solidFill>
                          <a:effectLst/>
                          <a:latin typeface="+mj-ea"/>
                          <a:ea typeface="+mj-ea"/>
                        </a:rPr>
                        <a:t>项目风险管理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规划风险管理</a:t>
                      </a:r>
                    </a:p>
                    <a:p>
                      <a:r>
                        <a:rPr lang="zh-CN" altLang="en-US" sz="1100" dirty="0">
                          <a:solidFill>
                            <a:srgbClr val="FF0000"/>
                          </a:solidFill>
                          <a:effectLst/>
                          <a:latin typeface="+mj-ea"/>
                          <a:ea typeface="+mj-ea"/>
                        </a:rPr>
                        <a:t>识别风险</a:t>
                      </a:r>
                    </a:p>
                    <a:p>
                      <a:r>
                        <a:rPr lang="zh-CN" altLang="en-US" sz="1100" dirty="0">
                          <a:solidFill>
                            <a:srgbClr val="FF0000"/>
                          </a:solidFill>
                          <a:effectLst/>
                          <a:latin typeface="+mj-ea"/>
                          <a:ea typeface="+mj-ea"/>
                        </a:rPr>
                        <a:t>实施定性风险分析</a:t>
                      </a:r>
                    </a:p>
                    <a:p>
                      <a:r>
                        <a:rPr lang="zh-CN" altLang="en-US" sz="1100" dirty="0">
                          <a:solidFill>
                            <a:srgbClr val="FF0000"/>
                          </a:solidFill>
                          <a:effectLst/>
                          <a:latin typeface="+mj-ea"/>
                          <a:ea typeface="+mj-ea"/>
                        </a:rPr>
                        <a:t>实施定量风险分析</a:t>
                      </a:r>
                    </a:p>
                    <a:p>
                      <a:r>
                        <a:rPr lang="zh-CN" altLang="en-US" sz="1100" dirty="0">
                          <a:solidFill>
                            <a:srgbClr val="FF0000"/>
                          </a:solidFill>
                          <a:effectLst/>
                          <a:latin typeface="+mj-ea"/>
                          <a:ea typeface="+mj-ea"/>
                        </a:rPr>
                        <a:t>规划风险应对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CN" altLang="en-US" sz="1100" dirty="0">
                          <a:solidFill>
                            <a:srgbClr val="FF0000"/>
                          </a:solidFill>
                          <a:effectLst/>
                          <a:latin typeface="+mj-ea"/>
                          <a:ea typeface="+mj-ea"/>
                        </a:rPr>
                        <a:t>监控风险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46685">
                <a:tc>
                  <a:txBody>
                    <a:bodyPr/>
                    <a:lstStyle/>
                    <a:p>
                      <a:pPr algn="r"/>
                      <a:r>
                        <a:rPr lang="zh-CN" altLang="en-US" sz="1200" b="1" dirty="0">
                          <a:solidFill>
                            <a:schemeClr val="bg1">
                              <a:lumMod val="50000"/>
                            </a:schemeClr>
                          </a:solidFill>
                          <a:effectLst/>
                          <a:latin typeface="+mj-ea"/>
                          <a:ea typeface="+mj-ea"/>
                        </a:rPr>
                        <a:t>项目采购管理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dirty="0">
                        <a:solidFill>
                          <a:srgbClr val="FF0000"/>
                        </a:solidFill>
                        <a:effectLst/>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100" dirty="0">
                          <a:solidFill>
                            <a:srgbClr val="FF0000"/>
                          </a:solidFill>
                          <a:effectLst/>
                          <a:latin typeface="+mj-ea"/>
                          <a:ea typeface="+mj-ea"/>
                        </a:rPr>
                        <a:t>规划采购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100" dirty="0">
                          <a:solidFill>
                            <a:srgbClr val="FF0000"/>
                          </a:solidFill>
                          <a:effectLst/>
                          <a:latin typeface="+mj-ea"/>
                          <a:ea typeface="+mj-ea"/>
                        </a:rPr>
                        <a:t>实施采购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100" dirty="0">
                          <a:solidFill>
                            <a:srgbClr val="FF0000"/>
                          </a:solidFill>
                          <a:effectLst/>
                          <a:latin typeface="+mj-ea"/>
                          <a:ea typeface="+mj-ea"/>
                        </a:rPr>
                        <a:t>管理采购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100" dirty="0">
                          <a:solidFill>
                            <a:srgbClr val="FF0000"/>
                          </a:solidFill>
                          <a:effectLst/>
                          <a:latin typeface="+mj-ea"/>
                          <a:ea typeface="+mj-ea"/>
                        </a:rPr>
                        <a:t>结束采购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57827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9013" y="1781300"/>
            <a:ext cx="8158348" cy="3170711"/>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1.3. </a:t>
            </a:r>
            <a:r>
              <a:rPr lang="zh-CN" altLang="en-US" dirty="0"/>
              <a:t>软件项目和项目管理的特征：为问题提供解决方案</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860" y="3313522"/>
            <a:ext cx="45815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050" y="1908919"/>
            <a:ext cx="22002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449" y="2521013"/>
            <a:ext cx="34194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94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 </a:t>
            </a:r>
            <a:r>
              <a:rPr lang="zh-CN" altLang="en-US" dirty="0"/>
              <a:t>立项：确定计算机软件是否可以解决问题</a:t>
            </a:r>
          </a:p>
        </p:txBody>
      </p:sp>
      <p:graphicFrame>
        <p:nvGraphicFramePr>
          <p:cNvPr id="3" name="表格 2"/>
          <p:cNvGraphicFramePr>
            <a:graphicFrameLocks noGrp="1"/>
          </p:cNvGraphicFramePr>
          <p:nvPr>
            <p:extLst>
              <p:ext uri="{D42A27DB-BD31-4B8C-83A1-F6EECF244321}">
                <p14:modId xmlns:p14="http://schemas.microsoft.com/office/powerpoint/2010/main" val="2770587187"/>
              </p:ext>
            </p:extLst>
          </p:nvPr>
        </p:nvGraphicFramePr>
        <p:xfrm>
          <a:off x="2170392" y="2944333"/>
          <a:ext cx="8189843" cy="2225040"/>
        </p:xfrm>
        <a:graphic>
          <a:graphicData uri="http://schemas.openxmlformats.org/drawingml/2006/table">
            <a:tbl>
              <a:tblPr firstRow="1" bandRow="1">
                <a:tableStyleId>{5C22544A-7EE6-4342-B048-85BDC9FD1C3A}</a:tableStyleId>
              </a:tblPr>
              <a:tblGrid>
                <a:gridCol w="399799">
                  <a:extLst>
                    <a:ext uri="{9D8B030D-6E8A-4147-A177-3AD203B41FA5}">
                      <a16:colId xmlns:a16="http://schemas.microsoft.com/office/drawing/2014/main" val="20000"/>
                    </a:ext>
                  </a:extLst>
                </a:gridCol>
                <a:gridCol w="7790044">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1.</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减少交通拥堵以及由此导致的空气污染。（成本的角度）</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对医疗记录进行数字化处理，以改善总体上的患者治疗工作。（效率与质量的角度）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en-US" altLang="zh-CN" sz="1600" b="0" dirty="0">
                          <a:solidFill>
                            <a:schemeClr val="bg1"/>
                          </a:solidFill>
                          <a:latin typeface="+mj-ea"/>
                          <a:ea typeface="+mj-ea"/>
                        </a:rPr>
                        <a:t>3.</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提高获得教育的机会并改善教育质量。（员工素质的角度）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en-US" altLang="zh-CN" sz="1600" b="0" dirty="0">
                          <a:solidFill>
                            <a:schemeClr val="bg1"/>
                          </a:solidFill>
                          <a:latin typeface="+mj-ea"/>
                          <a:ea typeface="+mj-ea"/>
                        </a:rPr>
                        <a:t>4.</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强化监控系统，降低犯罪率。（企业纪律管理的角度）</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r"/>
                      <a:r>
                        <a:rPr lang="en-US" altLang="zh-CN" sz="1600" b="0" dirty="0">
                          <a:solidFill>
                            <a:schemeClr val="bg1"/>
                          </a:solidFill>
                          <a:latin typeface="+mj-ea"/>
                          <a:ea typeface="+mj-ea"/>
                        </a:rPr>
                        <a:t>5.</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更加智能化地获取和管理电力。（企业能源资源的角度）</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r"/>
                      <a:r>
                        <a:rPr lang="en-US" altLang="zh-CN" sz="1600" b="0" dirty="0">
                          <a:solidFill>
                            <a:schemeClr val="bg1"/>
                          </a:solidFill>
                          <a:latin typeface="+mj-ea"/>
                          <a:ea typeface="+mj-ea"/>
                        </a:rPr>
                        <a:t>6.</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改善水质量、水工业、水分配。（企业</a:t>
                      </a:r>
                      <a:r>
                        <a:rPr lang="en-US" altLang="zh-CN" sz="1600" b="0" kern="1200" dirty="0">
                          <a:solidFill>
                            <a:schemeClr val="bg1"/>
                          </a:solidFill>
                          <a:latin typeface="+mj-ea"/>
                          <a:ea typeface="+mj-ea"/>
                          <a:cs typeface="+mn-cs"/>
                        </a:rPr>
                        <a:t>…</a:t>
                      </a:r>
                      <a:r>
                        <a:rPr lang="zh-CN" altLang="en-US" sz="1600" b="0" kern="1200" dirty="0">
                          <a:solidFill>
                            <a:schemeClr val="bg1"/>
                          </a:solidFill>
                          <a:latin typeface="+mj-ea"/>
                          <a:ea typeface="+mj-ea"/>
                          <a:cs typeface="+mn-cs"/>
                        </a:rPr>
                        <a:t>的角度）</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图示 6"/>
          <p:cNvGraphicFramePr/>
          <p:nvPr>
            <p:extLst>
              <p:ext uri="{D42A27DB-BD31-4B8C-83A1-F6EECF244321}">
                <p14:modId xmlns:p14="http://schemas.microsoft.com/office/powerpoint/2010/main" val="1925507903"/>
              </p:ext>
            </p:extLst>
          </p:nvPr>
        </p:nvGraphicFramePr>
        <p:xfrm>
          <a:off x="2225040" y="1640486"/>
          <a:ext cx="7991856" cy="871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29212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 </a:t>
            </a:r>
            <a:r>
              <a:rPr lang="zh-CN" altLang="en-US" dirty="0"/>
              <a:t>软件项目的特征</a:t>
            </a:r>
          </a:p>
        </p:txBody>
      </p:sp>
      <p:graphicFrame>
        <p:nvGraphicFramePr>
          <p:cNvPr id="3" name="表格 2"/>
          <p:cNvGraphicFramePr>
            <a:graphicFrameLocks noGrp="1"/>
          </p:cNvGraphicFramePr>
          <p:nvPr>
            <p:extLst>
              <p:ext uri="{D42A27DB-BD31-4B8C-83A1-F6EECF244321}">
                <p14:modId xmlns:p14="http://schemas.microsoft.com/office/powerpoint/2010/main" val="4207302244"/>
              </p:ext>
            </p:extLst>
          </p:nvPr>
        </p:nvGraphicFramePr>
        <p:xfrm>
          <a:off x="1979393" y="1348448"/>
          <a:ext cx="8429662" cy="2225040"/>
        </p:xfrm>
        <a:graphic>
          <a:graphicData uri="http://schemas.openxmlformats.org/drawingml/2006/table">
            <a:tbl>
              <a:tblPr firstRow="1" bandRow="1">
                <a:tableStyleId>{5C22544A-7EE6-4342-B048-85BDC9FD1C3A}</a:tableStyleId>
              </a:tblPr>
              <a:tblGrid>
                <a:gridCol w="1284395">
                  <a:extLst>
                    <a:ext uri="{9D8B030D-6E8A-4147-A177-3AD203B41FA5}">
                      <a16:colId xmlns:a16="http://schemas.microsoft.com/office/drawing/2014/main" val="20000"/>
                    </a:ext>
                  </a:extLst>
                </a:gridCol>
                <a:gridCol w="7145267">
                  <a:extLst>
                    <a:ext uri="{9D8B030D-6E8A-4147-A177-3AD203B41FA5}">
                      <a16:colId xmlns:a16="http://schemas.microsoft.com/office/drawing/2014/main" val="20001"/>
                    </a:ext>
                  </a:extLst>
                </a:gridCol>
              </a:tblGrid>
              <a:tr h="370840">
                <a:tc>
                  <a:txBody>
                    <a:bodyPr/>
                    <a:lstStyle/>
                    <a:p>
                      <a:pPr algn="r"/>
                      <a:r>
                        <a:rPr lang="zh-CN" altLang="en-US" sz="1600" b="0" kern="1200" dirty="0">
                          <a:solidFill>
                            <a:schemeClr val="bg1"/>
                          </a:solidFill>
                          <a:latin typeface="+mj-ea"/>
                          <a:ea typeface="+mj-ea"/>
                          <a:cs typeface="+mn-cs"/>
                        </a:rPr>
                        <a:t>目的性：</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每个项目都有自己的特定目标</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zh-CN" altLang="en-US" sz="1600" b="0" kern="1200" dirty="0">
                          <a:solidFill>
                            <a:schemeClr val="bg1"/>
                          </a:solidFill>
                          <a:latin typeface="+mj-ea"/>
                          <a:ea typeface="+mj-ea"/>
                          <a:cs typeface="+mn-cs"/>
                        </a:rPr>
                        <a:t>内部协调性：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项目组成员的共同努力</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zh-CN" altLang="en-US" sz="1600" b="0" kern="1200" dirty="0">
                          <a:solidFill>
                            <a:schemeClr val="bg1"/>
                          </a:solidFill>
                          <a:latin typeface="+mj-ea"/>
                          <a:ea typeface="+mj-ea"/>
                          <a:cs typeface="+mn-cs"/>
                        </a:rPr>
                        <a:t>时间性：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都有明确的开始和结束时间</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zh-CN" altLang="en-US" sz="1600" b="0" kern="1200" dirty="0">
                          <a:solidFill>
                            <a:schemeClr val="bg1"/>
                          </a:solidFill>
                          <a:latin typeface="+mj-ea"/>
                          <a:ea typeface="+mj-ea"/>
                          <a:cs typeface="+mn-cs"/>
                        </a:rPr>
                        <a:t>独特性：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有自己的特点，项目难以复制</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r"/>
                      <a:r>
                        <a:rPr lang="zh-CN" altLang="en-US" sz="1600" b="0" kern="1200" dirty="0">
                          <a:solidFill>
                            <a:schemeClr val="bg1"/>
                          </a:solidFill>
                          <a:latin typeface="+mj-ea"/>
                          <a:ea typeface="+mj-ea"/>
                          <a:cs typeface="+mn-cs"/>
                        </a:rPr>
                        <a:t>消耗资源：</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人力、物力、财力</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r"/>
                      <a:r>
                        <a:rPr lang="zh-CN" altLang="en-US" sz="1600" b="0" kern="1200" dirty="0">
                          <a:solidFill>
                            <a:schemeClr val="bg1"/>
                          </a:solidFill>
                          <a:latin typeface="+mj-ea"/>
                          <a:ea typeface="+mj-ea"/>
                          <a:cs typeface="+mn-cs"/>
                        </a:rPr>
                        <a:t>受到约束：</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目标边界、资源和环境约束</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699241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1.3.3. </a:t>
            </a:r>
            <a:r>
              <a:rPr lang="zh-CN" altLang="en-US" dirty="0"/>
              <a:t>软件项目管理的特征</a:t>
            </a:r>
          </a:p>
        </p:txBody>
      </p:sp>
      <p:graphicFrame>
        <p:nvGraphicFramePr>
          <p:cNvPr id="3" name="表格 2"/>
          <p:cNvGraphicFramePr>
            <a:graphicFrameLocks noGrp="1"/>
          </p:cNvGraphicFramePr>
          <p:nvPr>
            <p:extLst>
              <p:ext uri="{D42A27DB-BD31-4B8C-83A1-F6EECF244321}">
                <p14:modId xmlns:p14="http://schemas.microsoft.com/office/powerpoint/2010/main" val="2533549447"/>
              </p:ext>
            </p:extLst>
          </p:nvPr>
        </p:nvGraphicFramePr>
        <p:xfrm>
          <a:off x="1872516" y="1395949"/>
          <a:ext cx="8429661" cy="5033697"/>
        </p:xfrm>
        <a:graphic>
          <a:graphicData uri="http://schemas.openxmlformats.org/drawingml/2006/table">
            <a:tbl>
              <a:tblPr firstRow="1" bandRow="1">
                <a:effectLst/>
                <a:tableStyleId>{5C22544A-7EE6-4342-B048-85BDC9FD1C3A}</a:tableStyleId>
              </a:tblPr>
              <a:tblGrid>
                <a:gridCol w="2169054">
                  <a:extLst>
                    <a:ext uri="{9D8B030D-6E8A-4147-A177-3AD203B41FA5}">
                      <a16:colId xmlns:a16="http://schemas.microsoft.com/office/drawing/2014/main" val="20000"/>
                    </a:ext>
                  </a:extLst>
                </a:gridCol>
                <a:gridCol w="4417620">
                  <a:extLst>
                    <a:ext uri="{9D8B030D-6E8A-4147-A177-3AD203B41FA5}">
                      <a16:colId xmlns:a16="http://schemas.microsoft.com/office/drawing/2014/main" val="20001"/>
                    </a:ext>
                  </a:extLst>
                </a:gridCol>
                <a:gridCol w="1842987">
                  <a:extLst>
                    <a:ext uri="{9D8B030D-6E8A-4147-A177-3AD203B41FA5}">
                      <a16:colId xmlns:a16="http://schemas.microsoft.com/office/drawing/2014/main" val="20002"/>
                    </a:ext>
                  </a:extLst>
                </a:gridCol>
              </a:tblGrid>
              <a:tr h="401767">
                <a:tc>
                  <a:txBody>
                    <a:bodyPr/>
                    <a:lstStyle/>
                    <a:p>
                      <a:pPr algn="l"/>
                      <a:r>
                        <a:rPr lang="zh-CN" altLang="en-US" sz="1600" b="1">
                          <a:solidFill>
                            <a:schemeClr val="bg1"/>
                          </a:solidFill>
                          <a:latin typeface="+mj-ea"/>
                          <a:ea typeface="+mj-ea"/>
                        </a:rPr>
                        <a:t>比较项</a:t>
                      </a:r>
                      <a:endParaRPr lang="zh-CN" altLang="en-US" sz="1600" b="1"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mj-ea"/>
                          <a:ea typeface="+mj-ea"/>
                        </a:rPr>
                        <a:t>设计和实施一套管理信息系统</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mj-ea"/>
                          <a:ea typeface="+mj-ea"/>
                        </a:rPr>
                        <a:t>起一栋房子</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0"/>
                  </a:ext>
                </a:extLst>
              </a:tr>
              <a:tr h="401767">
                <a:tc>
                  <a:txBody>
                    <a:bodyPr/>
                    <a:lstStyle/>
                    <a:p>
                      <a:pPr algn="r"/>
                      <a:r>
                        <a:rPr lang="zh-CN" altLang="en-US" sz="1600" b="0" kern="1200" dirty="0">
                          <a:solidFill>
                            <a:schemeClr val="bg1"/>
                          </a:solidFill>
                          <a:latin typeface="+mj-ea"/>
                          <a:ea typeface="+mj-ea"/>
                          <a:cs typeface="+mn-cs"/>
                        </a:rPr>
                        <a:t>计划的不准确性：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过程计划通常是用估计的方式进行的；</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1"/>
                  </a:ext>
                </a:extLst>
              </a:tr>
              <a:tr h="401767">
                <a:tc>
                  <a:txBody>
                    <a:bodyPr/>
                    <a:lstStyle/>
                    <a:p>
                      <a:pPr algn="r"/>
                      <a:r>
                        <a:rPr lang="zh-CN" altLang="en-US" sz="1600" b="0" kern="1200" dirty="0">
                          <a:solidFill>
                            <a:schemeClr val="bg1"/>
                          </a:solidFill>
                          <a:latin typeface="+mj-ea"/>
                          <a:ea typeface="+mj-ea"/>
                          <a:cs typeface="+mn-cs"/>
                        </a:rPr>
                        <a:t>领域鸿沟：</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软件人员与用户通常属于不同的专业领域；</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2"/>
                  </a:ext>
                </a:extLst>
              </a:tr>
              <a:tr h="382964">
                <a:tc>
                  <a:txBody>
                    <a:bodyPr/>
                    <a:lstStyle/>
                    <a:p>
                      <a:pPr algn="r"/>
                      <a:r>
                        <a:rPr lang="zh-CN" altLang="en-US" sz="1600" b="0" kern="1200" dirty="0">
                          <a:solidFill>
                            <a:schemeClr val="bg1"/>
                          </a:solidFill>
                          <a:latin typeface="+mj-ea"/>
                          <a:ea typeface="+mj-ea"/>
                          <a:cs typeface="+mn-cs"/>
                        </a:rPr>
                        <a:t>人工过程：</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工具的不完善，过多地依赖人工个体作业；</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3"/>
                  </a:ext>
                </a:extLst>
              </a:tr>
              <a:tr h="561373">
                <a:tc>
                  <a:txBody>
                    <a:bodyPr/>
                    <a:lstStyle/>
                    <a:p>
                      <a:pPr algn="r"/>
                      <a:r>
                        <a:rPr lang="zh-CN" altLang="en-US" sz="1600" b="0" kern="1200" dirty="0">
                          <a:solidFill>
                            <a:schemeClr val="bg1"/>
                          </a:solidFill>
                          <a:latin typeface="+mj-ea"/>
                          <a:ea typeface="+mj-ea"/>
                          <a:cs typeface="+mn-cs"/>
                        </a:rPr>
                        <a:t>工作产品的不可视性：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文档部分改善了可视性，但不同的表达方式和表达规程隐含了共同的价值观；</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4"/>
                  </a:ext>
                </a:extLst>
              </a:tr>
              <a:tr h="401767">
                <a:tc>
                  <a:txBody>
                    <a:bodyPr/>
                    <a:lstStyle/>
                    <a:p>
                      <a:pPr algn="r"/>
                      <a:r>
                        <a:rPr lang="zh-CN" altLang="en-US" sz="1600" b="0" kern="1200" dirty="0">
                          <a:solidFill>
                            <a:schemeClr val="bg1"/>
                          </a:solidFill>
                          <a:latin typeface="+mj-ea"/>
                          <a:ea typeface="+mj-ea"/>
                          <a:cs typeface="+mn-cs"/>
                        </a:rPr>
                        <a:t>易拷贝性：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造成工作产品版本不统一，为过程管理造成特殊困难；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kern="1200" dirty="0">
                        <a:solidFill>
                          <a:schemeClr val="bg1"/>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5"/>
                  </a:ext>
                </a:extLst>
              </a:tr>
              <a:tr h="401767">
                <a:tc>
                  <a:txBody>
                    <a:bodyPr/>
                    <a:lstStyle/>
                    <a:p>
                      <a:pPr algn="r"/>
                      <a:r>
                        <a:rPr lang="zh-CN" altLang="en-US" sz="1600" b="0" kern="1200" dirty="0">
                          <a:solidFill>
                            <a:schemeClr val="bg1"/>
                          </a:solidFill>
                          <a:latin typeface="+mj-ea"/>
                          <a:ea typeface="+mj-ea"/>
                          <a:cs typeface="+mn-cs"/>
                        </a:rPr>
                        <a:t>缺陷的耦合性：</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缺陷可能在软件过程中传播；</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kern="1200" dirty="0">
                        <a:solidFill>
                          <a:schemeClr val="bg1"/>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6"/>
                  </a:ext>
                </a:extLst>
              </a:tr>
              <a:tr h="401767">
                <a:tc>
                  <a:txBody>
                    <a:bodyPr/>
                    <a:lstStyle/>
                    <a:p>
                      <a:pPr algn="r"/>
                      <a:r>
                        <a:rPr lang="zh-CN" altLang="en-US" sz="1600" b="0" kern="1200" dirty="0">
                          <a:solidFill>
                            <a:schemeClr val="bg1"/>
                          </a:solidFill>
                          <a:latin typeface="+mj-ea"/>
                          <a:ea typeface="+mj-ea"/>
                          <a:cs typeface="+mn-cs"/>
                        </a:rPr>
                        <a:t>质量问题的隐蔽性：</a:t>
                      </a: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定量管理与度量分析困难；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0" kern="1200" dirty="0">
                        <a:solidFill>
                          <a:schemeClr val="bg1"/>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7"/>
                  </a:ext>
                </a:extLst>
              </a:tr>
              <a:tr h="401767">
                <a:tc>
                  <a:txBody>
                    <a:bodyPr/>
                    <a:lstStyle/>
                    <a:p>
                      <a:pPr algn="r"/>
                      <a:r>
                        <a:rPr lang="zh-CN" altLang="en-US" sz="1600" b="0" kern="1200" dirty="0">
                          <a:solidFill>
                            <a:schemeClr val="bg1"/>
                          </a:solidFill>
                          <a:latin typeface="+mj-ea"/>
                          <a:ea typeface="+mj-ea"/>
                          <a:cs typeface="+mn-cs"/>
                        </a:rPr>
                        <a:t>资源的有限性：</a:t>
                      </a: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人力、物力、财力等；</a:t>
                      </a: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8"/>
                  </a:ext>
                </a:extLst>
              </a:tr>
              <a:tr h="401767">
                <a:tc>
                  <a:txBody>
                    <a:bodyPr/>
                    <a:lstStyle/>
                    <a:p>
                      <a:pPr algn="r"/>
                      <a:r>
                        <a:rPr lang="zh-CN" altLang="en-US" sz="1600" b="0" kern="1200" dirty="0">
                          <a:solidFill>
                            <a:schemeClr val="bg1"/>
                          </a:solidFill>
                          <a:latin typeface="+mj-ea"/>
                          <a:ea typeface="+mj-ea"/>
                          <a:cs typeface="+mn-cs"/>
                        </a:rPr>
                        <a:t>环境约束：</a:t>
                      </a: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开发环境与运行环境并不相同，平台的多样性；</a:t>
                      </a: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9"/>
                  </a:ext>
                </a:extLst>
              </a:tr>
              <a:tr h="680124">
                <a:tc gridSpan="3">
                  <a:txBody>
                    <a:bodyPr/>
                    <a:lstStyle/>
                    <a:p>
                      <a:pPr algn="l"/>
                      <a:endParaRPr lang="en-US" altLang="zh-CN" sz="1600" b="1" dirty="0">
                        <a:solidFill>
                          <a:srgbClr val="FF0000"/>
                        </a:solidFill>
                        <a:latin typeface="+mj-ea"/>
                        <a:ea typeface="+mj-ea"/>
                      </a:endParaRPr>
                    </a:p>
                    <a:p>
                      <a:pPr algn="l"/>
                      <a:r>
                        <a:rPr lang="zh-CN" altLang="en-US" sz="1600" b="1" dirty="0">
                          <a:solidFill>
                            <a:srgbClr val="FF0000"/>
                          </a:solidFill>
                          <a:latin typeface="+mj-ea"/>
                          <a:ea typeface="+mj-ea"/>
                        </a:rPr>
                        <a:t>高风险性：上述的因素直接就形成了软件项目的高风险性。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solidFill>
                          <a:srgbClr val="FF000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solidFill>
                          <a:srgbClr val="FF000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882847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圆角矩形 88"/>
          <p:cNvSpPr/>
          <p:nvPr/>
        </p:nvSpPr>
        <p:spPr>
          <a:xfrm>
            <a:off x="1750547" y="1167003"/>
            <a:ext cx="8664364" cy="547452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当你在寻找问题定义的道路上疲倦地游荡时，不要忘记随时都回头看看，看看你是否已经迷路了？</a:t>
            </a:r>
          </a:p>
        </p:txBody>
      </p:sp>
      <p:sp>
        <p:nvSpPr>
          <p:cNvPr id="2" name="标题 1"/>
          <p:cNvSpPr>
            <a:spLocks noGrp="1"/>
          </p:cNvSpPr>
          <p:nvPr>
            <p:ph type="title"/>
          </p:nvPr>
        </p:nvSpPr>
        <p:spPr/>
        <p:txBody>
          <a:bodyPr/>
          <a:lstStyle/>
          <a:p>
            <a:r>
              <a:rPr lang="en-US" altLang="zh-CN" dirty="0"/>
              <a:t>1.3.4. </a:t>
            </a:r>
            <a:r>
              <a:rPr lang="zh-CN" altLang="en-US" dirty="0"/>
              <a:t>影响软件项目成功的因素</a:t>
            </a:r>
          </a:p>
        </p:txBody>
      </p:sp>
      <p:grpSp>
        <p:nvGrpSpPr>
          <p:cNvPr id="3" name="组合 2"/>
          <p:cNvGrpSpPr/>
          <p:nvPr/>
        </p:nvGrpSpPr>
        <p:grpSpPr>
          <a:xfrm>
            <a:off x="1944097" y="1480956"/>
            <a:ext cx="1931217" cy="402977"/>
            <a:chOff x="-41122" y="55455"/>
            <a:chExt cx="7991856" cy="842400"/>
          </a:xfrm>
          <a:scene3d>
            <a:camera prst="orthographicFront"/>
            <a:lightRig rig="flat" dir="t"/>
          </a:scene3d>
        </p:grpSpPr>
        <p:sp>
          <p:nvSpPr>
            <p:cNvPr id="4" name="圆角矩形 3"/>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 </a:t>
              </a:r>
              <a:r>
                <a:rPr lang="zh-CN" altLang="en-US" sz="1400" dirty="0">
                  <a:solidFill>
                    <a:schemeClr val="bg1">
                      <a:lumMod val="50000"/>
                    </a:schemeClr>
                  </a:solidFill>
                  <a:latin typeface="+mj-ea"/>
                  <a:ea typeface="+mj-ea"/>
                </a:rPr>
                <a:t>软件的复杂性</a:t>
              </a:r>
            </a:p>
          </p:txBody>
        </p:sp>
        <p:sp>
          <p:nvSpPr>
            <p:cNvPr id="5"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grpSp>
        <p:nvGrpSpPr>
          <p:cNvPr id="9" name="组合 8"/>
          <p:cNvGrpSpPr/>
          <p:nvPr/>
        </p:nvGrpSpPr>
        <p:grpSpPr>
          <a:xfrm>
            <a:off x="4015836" y="1494765"/>
            <a:ext cx="1931217" cy="402977"/>
            <a:chOff x="-41122" y="55455"/>
            <a:chExt cx="7991856" cy="842400"/>
          </a:xfrm>
          <a:scene3d>
            <a:camera prst="orthographicFront"/>
            <a:lightRig rig="flat" dir="t"/>
          </a:scene3d>
        </p:grpSpPr>
        <p:sp>
          <p:nvSpPr>
            <p:cNvPr id="10" name="圆角矩形 9"/>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2. </a:t>
              </a:r>
              <a:r>
                <a:rPr lang="zh-CN" altLang="en-US" sz="1400" dirty="0">
                  <a:solidFill>
                    <a:schemeClr val="bg1">
                      <a:lumMod val="50000"/>
                    </a:schemeClr>
                  </a:solidFill>
                  <a:latin typeface="+mj-ea"/>
                  <a:ea typeface="+mj-ea"/>
                </a:rPr>
                <a:t>软件的抽象性</a:t>
              </a:r>
            </a:p>
          </p:txBody>
        </p:sp>
        <p:sp>
          <p:nvSpPr>
            <p:cNvPr id="11"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grpSp>
        <p:nvGrpSpPr>
          <p:cNvPr id="15" name="组合 14"/>
          <p:cNvGrpSpPr/>
          <p:nvPr/>
        </p:nvGrpSpPr>
        <p:grpSpPr>
          <a:xfrm>
            <a:off x="6122231" y="1480956"/>
            <a:ext cx="1931217" cy="402977"/>
            <a:chOff x="-41122" y="55455"/>
            <a:chExt cx="7991856" cy="842400"/>
          </a:xfrm>
          <a:scene3d>
            <a:camera prst="orthographicFront"/>
            <a:lightRig rig="flat" dir="t"/>
          </a:scene3d>
        </p:grpSpPr>
        <p:sp>
          <p:nvSpPr>
            <p:cNvPr id="16" name="圆角矩形 15"/>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4. </a:t>
              </a:r>
              <a:r>
                <a:rPr lang="zh-CN" altLang="en-US" sz="1400" dirty="0">
                  <a:solidFill>
                    <a:schemeClr val="bg1">
                      <a:lumMod val="50000"/>
                    </a:schemeClr>
                  </a:solidFill>
                  <a:latin typeface="+mj-ea"/>
                  <a:ea typeface="+mj-ea"/>
                </a:rPr>
                <a:t>技术快速发展</a:t>
              </a:r>
            </a:p>
          </p:txBody>
        </p:sp>
        <p:sp>
          <p:nvSpPr>
            <p:cNvPr id="17"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grpSp>
        <p:nvGrpSpPr>
          <p:cNvPr id="21" name="组合 20"/>
          <p:cNvGrpSpPr/>
          <p:nvPr/>
        </p:nvGrpSpPr>
        <p:grpSpPr>
          <a:xfrm>
            <a:off x="8144573" y="1423513"/>
            <a:ext cx="2026219" cy="448528"/>
            <a:chOff x="41123" y="55456"/>
            <a:chExt cx="8384997" cy="937622"/>
          </a:xfrm>
          <a:scene3d>
            <a:camera prst="orthographicFront"/>
            <a:lightRig rig="flat" dir="t"/>
          </a:scene3d>
        </p:grpSpPr>
        <p:sp>
          <p:nvSpPr>
            <p:cNvPr id="22" name="圆角矩形 21"/>
            <p:cNvSpPr/>
            <p:nvPr/>
          </p:nvSpPr>
          <p:spPr>
            <a:xfrm>
              <a:off x="434264" y="150677"/>
              <a:ext cx="7991856" cy="842401"/>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6. </a:t>
              </a:r>
              <a:r>
                <a:rPr lang="zh-CN" altLang="en-US" sz="1400" dirty="0">
                  <a:solidFill>
                    <a:schemeClr val="bg1">
                      <a:lumMod val="50000"/>
                    </a:schemeClr>
                  </a:solidFill>
                  <a:latin typeface="+mj-ea"/>
                  <a:ea typeface="+mj-ea"/>
                </a:rPr>
                <a:t>应用跨越领域</a:t>
              </a:r>
            </a:p>
          </p:txBody>
        </p:sp>
        <p:sp>
          <p:nvSpPr>
            <p:cNvPr id="23"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grpSp>
        <p:nvGrpSpPr>
          <p:cNvPr id="30" name="组合 29"/>
          <p:cNvGrpSpPr/>
          <p:nvPr/>
        </p:nvGrpSpPr>
        <p:grpSpPr>
          <a:xfrm>
            <a:off x="1983845" y="3616534"/>
            <a:ext cx="1931217" cy="717960"/>
            <a:chOff x="-41122" y="55455"/>
            <a:chExt cx="7991856" cy="842400"/>
          </a:xfrm>
          <a:scene3d>
            <a:camera prst="orthographicFront"/>
            <a:lightRig rig="flat" dir="t"/>
          </a:scene3d>
        </p:grpSpPr>
        <p:sp>
          <p:nvSpPr>
            <p:cNvPr id="31" name="圆角矩形 30"/>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9. </a:t>
              </a:r>
              <a:r>
                <a:rPr lang="zh-CN" altLang="en-US" sz="1400" dirty="0">
                  <a:solidFill>
                    <a:schemeClr val="bg1">
                      <a:lumMod val="50000"/>
                    </a:schemeClr>
                  </a:solidFill>
                  <a:latin typeface="+mj-ea"/>
                  <a:ea typeface="+mj-ea"/>
                </a:rPr>
                <a:t>认为重复的工作完全可以自动化</a:t>
              </a:r>
            </a:p>
          </p:txBody>
        </p:sp>
        <p:sp>
          <p:nvSpPr>
            <p:cNvPr id="32"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grpSp>
        <p:nvGrpSpPr>
          <p:cNvPr id="81" name="组合 80"/>
          <p:cNvGrpSpPr/>
          <p:nvPr/>
        </p:nvGrpSpPr>
        <p:grpSpPr>
          <a:xfrm>
            <a:off x="2909705" y="1883932"/>
            <a:ext cx="2071741" cy="1168026"/>
            <a:chOff x="1385704" y="1883932"/>
            <a:chExt cx="2071741" cy="1168026"/>
          </a:xfrm>
        </p:grpSpPr>
        <p:grpSp>
          <p:nvGrpSpPr>
            <p:cNvPr id="12" name="组合 11"/>
            <p:cNvGrpSpPr/>
            <p:nvPr/>
          </p:nvGrpSpPr>
          <p:grpSpPr>
            <a:xfrm>
              <a:off x="1456953" y="2405251"/>
              <a:ext cx="1931217" cy="646707"/>
              <a:chOff x="-41122" y="55455"/>
              <a:chExt cx="7991856" cy="842400"/>
            </a:xfrm>
            <a:scene3d>
              <a:camera prst="orthographicFront"/>
              <a:lightRig rig="flat" dir="t"/>
            </a:scene3d>
          </p:grpSpPr>
          <p:sp>
            <p:nvSpPr>
              <p:cNvPr id="13" name="圆角矩形 12"/>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3. </a:t>
                </a:r>
                <a:r>
                  <a:rPr lang="zh-CN" altLang="en-US" sz="1400" dirty="0">
                    <a:solidFill>
                      <a:schemeClr val="bg1">
                        <a:lumMod val="50000"/>
                      </a:schemeClr>
                    </a:solidFill>
                    <a:latin typeface="+mj-ea"/>
                    <a:ea typeface="+mj-ea"/>
                  </a:rPr>
                  <a:t>需求不完整</a:t>
                </a:r>
              </a:p>
            </p:txBody>
          </p:sp>
          <p:sp>
            <p:nvSpPr>
              <p:cNvPr id="14"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43" name="肘形连接符 42"/>
            <p:cNvCxnSpPr>
              <a:stCxn id="4" idx="2"/>
              <a:endCxn id="14" idx="0"/>
            </p:cNvCxnSpPr>
            <p:nvPr/>
          </p:nvCxnSpPr>
          <p:spPr>
            <a:xfrm rot="16200000" flipH="1">
              <a:off x="1648441" y="1621195"/>
              <a:ext cx="521320" cy="1046793"/>
            </a:xfrm>
            <a:prstGeom prst="bentConnector3">
              <a:avLst/>
            </a:prstGeom>
            <a:ln w="127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10" idx="2"/>
              <a:endCxn id="14" idx="0"/>
            </p:cNvCxnSpPr>
            <p:nvPr/>
          </p:nvCxnSpPr>
          <p:spPr>
            <a:xfrm rot="5400000">
              <a:off x="2691216" y="1639023"/>
              <a:ext cx="507511" cy="1024946"/>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2092620" y="1633356"/>
            <a:ext cx="5956952" cy="1418603"/>
            <a:chOff x="568620" y="1633355"/>
            <a:chExt cx="5956952" cy="1418603"/>
          </a:xfrm>
        </p:grpSpPr>
        <p:grpSp>
          <p:nvGrpSpPr>
            <p:cNvPr id="18" name="组合 17"/>
            <p:cNvGrpSpPr/>
            <p:nvPr/>
          </p:nvGrpSpPr>
          <p:grpSpPr>
            <a:xfrm>
              <a:off x="568620" y="1633355"/>
              <a:ext cx="5956952" cy="1418603"/>
              <a:chOff x="41123" y="55456"/>
              <a:chExt cx="24651347" cy="2965508"/>
            </a:xfrm>
            <a:scene3d>
              <a:camera prst="orthographicFront"/>
              <a:lightRig rig="flat" dir="t"/>
            </a:scene3d>
          </p:grpSpPr>
          <p:sp>
            <p:nvSpPr>
              <p:cNvPr id="19" name="圆角矩形 18"/>
              <p:cNvSpPr/>
              <p:nvPr/>
            </p:nvSpPr>
            <p:spPr>
              <a:xfrm>
                <a:off x="16700614" y="1627933"/>
                <a:ext cx="7991856" cy="1393031"/>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5. </a:t>
                </a:r>
                <a:r>
                  <a:rPr lang="zh-CN" altLang="en-US" sz="1400" dirty="0">
                    <a:solidFill>
                      <a:schemeClr val="bg1">
                        <a:lumMod val="50000"/>
                      </a:schemeClr>
                    </a:solidFill>
                    <a:latin typeface="+mj-ea"/>
                    <a:ea typeface="+mj-ea"/>
                  </a:rPr>
                  <a:t>最佳实践不成熟</a:t>
                </a:r>
              </a:p>
            </p:txBody>
          </p:sp>
          <p:sp>
            <p:nvSpPr>
              <p:cNvPr id="20"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49" name="肘形连接符 48"/>
            <p:cNvCxnSpPr>
              <a:stCxn id="16" idx="2"/>
              <a:endCxn id="19" idx="0"/>
            </p:cNvCxnSpPr>
            <p:nvPr/>
          </p:nvCxnSpPr>
          <p:spPr>
            <a:xfrm rot="5400000">
              <a:off x="5311080" y="2132817"/>
              <a:ext cx="501645" cy="3875"/>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083964" y="1872042"/>
            <a:ext cx="3086826" cy="1179917"/>
            <a:chOff x="5559964" y="1872041"/>
            <a:chExt cx="3086826" cy="1179917"/>
          </a:xfrm>
        </p:grpSpPr>
        <p:grpSp>
          <p:nvGrpSpPr>
            <p:cNvPr id="24" name="组合 23"/>
            <p:cNvGrpSpPr/>
            <p:nvPr/>
          </p:nvGrpSpPr>
          <p:grpSpPr>
            <a:xfrm>
              <a:off x="6715573" y="2385576"/>
              <a:ext cx="1931217" cy="666382"/>
              <a:chOff x="-41122" y="55455"/>
              <a:chExt cx="7991856" cy="842400"/>
            </a:xfrm>
            <a:scene3d>
              <a:camera prst="orthographicFront"/>
              <a:lightRig rig="flat" dir="t"/>
            </a:scene3d>
          </p:grpSpPr>
          <p:sp>
            <p:nvSpPr>
              <p:cNvPr id="25" name="圆角矩形 24"/>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7. </a:t>
                </a:r>
                <a:r>
                  <a:rPr lang="zh-CN" altLang="en-US" sz="1400" dirty="0">
                    <a:solidFill>
                      <a:schemeClr val="bg1">
                        <a:lumMod val="50000"/>
                      </a:schemeClr>
                    </a:solidFill>
                    <a:latin typeface="+mj-ea"/>
                    <a:ea typeface="+mj-ea"/>
                  </a:rPr>
                  <a:t>应用技术开发体验不足</a:t>
                </a:r>
              </a:p>
            </p:txBody>
          </p:sp>
          <p:sp>
            <p:nvSpPr>
              <p:cNvPr id="26"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53" name="肘形连接符 52"/>
            <p:cNvCxnSpPr>
              <a:stCxn id="22" idx="2"/>
              <a:endCxn id="19" idx="0"/>
            </p:cNvCxnSpPr>
            <p:nvPr/>
          </p:nvCxnSpPr>
          <p:spPr>
            <a:xfrm rot="5400000">
              <a:off x="6363806" y="1068200"/>
              <a:ext cx="513536" cy="2121219"/>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rot="5400000">
              <a:off x="7590666" y="2128808"/>
              <a:ext cx="513535" cy="1"/>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4077188" y="3051958"/>
            <a:ext cx="5258621" cy="1282537"/>
            <a:chOff x="2422562" y="3051957"/>
            <a:chExt cx="5258621" cy="1282537"/>
          </a:xfrm>
        </p:grpSpPr>
        <p:grpSp>
          <p:nvGrpSpPr>
            <p:cNvPr id="27" name="组合 26"/>
            <p:cNvGrpSpPr/>
            <p:nvPr/>
          </p:nvGrpSpPr>
          <p:grpSpPr>
            <a:xfrm>
              <a:off x="3316919" y="3616534"/>
              <a:ext cx="2870125" cy="717960"/>
              <a:chOff x="-41122" y="55455"/>
              <a:chExt cx="7991856" cy="842400"/>
            </a:xfrm>
            <a:scene3d>
              <a:camera prst="orthographicFront"/>
              <a:lightRig rig="flat" dir="t"/>
            </a:scene3d>
          </p:grpSpPr>
          <p:sp>
            <p:nvSpPr>
              <p:cNvPr id="28" name="圆角矩形 27"/>
              <p:cNvSpPr/>
              <p:nvPr/>
            </p:nvSpPr>
            <p:spPr>
              <a:xfrm>
                <a:off x="-41122" y="55455"/>
                <a:ext cx="7991856" cy="842400"/>
              </a:xfrm>
              <a:prstGeom prst="roundRect">
                <a:avLst/>
              </a:prstGeom>
              <a:solidFill>
                <a:srgbClr val="FFC000"/>
              </a:solidFill>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8. </a:t>
                </a:r>
                <a:r>
                  <a:rPr lang="zh-CN" altLang="en-US" sz="1400" dirty="0">
                    <a:solidFill>
                      <a:schemeClr val="bg1">
                        <a:lumMod val="50000"/>
                      </a:schemeClr>
                    </a:solidFill>
                    <a:latin typeface="+mj-ea"/>
                    <a:ea typeface="+mj-ea"/>
                  </a:rPr>
                  <a:t>软件开发演变成研究</a:t>
                </a:r>
              </a:p>
            </p:txBody>
          </p:sp>
          <p:sp>
            <p:nvSpPr>
              <p:cNvPr id="29"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62" name="肘形连接符 61"/>
            <p:cNvCxnSpPr>
              <a:stCxn id="13" idx="2"/>
              <a:endCxn id="28" idx="0"/>
            </p:cNvCxnSpPr>
            <p:nvPr/>
          </p:nvCxnSpPr>
          <p:spPr>
            <a:xfrm rot="16200000" flipH="1">
              <a:off x="3304984" y="2169536"/>
              <a:ext cx="564576" cy="2329420"/>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19" idx="2"/>
              <a:endCxn id="28" idx="0"/>
            </p:cNvCxnSpPr>
            <p:nvPr/>
          </p:nvCxnSpPr>
          <p:spPr>
            <a:xfrm rot="5400000">
              <a:off x="4873685" y="2930255"/>
              <a:ext cx="564576" cy="807982"/>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25" idx="2"/>
              <a:endCxn id="29" idx="0"/>
            </p:cNvCxnSpPr>
            <p:nvPr/>
          </p:nvCxnSpPr>
          <p:spPr>
            <a:xfrm rot="5400000">
              <a:off x="5941678" y="1877030"/>
              <a:ext cx="564577" cy="2914432"/>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2949454" y="4334494"/>
            <a:ext cx="3457155" cy="1226634"/>
            <a:chOff x="1425453" y="4334494"/>
            <a:chExt cx="3457155" cy="1226634"/>
          </a:xfrm>
        </p:grpSpPr>
        <p:grpSp>
          <p:nvGrpSpPr>
            <p:cNvPr id="33" name="组合 32"/>
            <p:cNvGrpSpPr/>
            <p:nvPr/>
          </p:nvGrpSpPr>
          <p:grpSpPr>
            <a:xfrm>
              <a:off x="2667013" y="4866919"/>
              <a:ext cx="1931217" cy="694209"/>
              <a:chOff x="-41122" y="55455"/>
              <a:chExt cx="7991856" cy="842400"/>
            </a:xfrm>
            <a:scene3d>
              <a:camera prst="orthographicFront"/>
              <a:lightRig rig="flat" dir="t"/>
            </a:scene3d>
          </p:grpSpPr>
          <p:sp>
            <p:nvSpPr>
              <p:cNvPr id="34" name="圆角矩形 33"/>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10. </a:t>
                </a:r>
                <a:r>
                  <a:rPr lang="zh-CN" altLang="en-US" sz="1400" dirty="0">
                    <a:solidFill>
                      <a:schemeClr val="bg1">
                        <a:lumMod val="50000"/>
                      </a:schemeClr>
                    </a:solidFill>
                    <a:latin typeface="+mj-ea"/>
                    <a:ea typeface="+mj-ea"/>
                  </a:rPr>
                  <a:t>认为构建软件完全就是设计的事</a:t>
                </a:r>
              </a:p>
            </p:txBody>
          </p:sp>
          <p:sp>
            <p:nvSpPr>
              <p:cNvPr id="35"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69" name="肘形连接符 68"/>
            <p:cNvCxnSpPr>
              <a:stCxn id="31" idx="2"/>
              <a:endCxn id="35" idx="1"/>
            </p:cNvCxnSpPr>
            <p:nvPr/>
          </p:nvCxnSpPr>
          <p:spPr>
            <a:xfrm rot="16200000" flipH="1">
              <a:off x="1633349" y="4126598"/>
              <a:ext cx="845642" cy="1261434"/>
            </a:xfrm>
            <a:prstGeom prst="bentConnector2">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28" idx="2"/>
              <a:endCxn id="34" idx="0"/>
            </p:cNvCxnSpPr>
            <p:nvPr/>
          </p:nvCxnSpPr>
          <p:spPr>
            <a:xfrm rot="5400000">
              <a:off x="3991403" y="3975714"/>
              <a:ext cx="532425" cy="1249985"/>
            </a:xfrm>
            <a:prstGeom prst="bentConnector3">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6406608" y="4334494"/>
            <a:ext cx="2270045" cy="1223159"/>
            <a:chOff x="4882607" y="4334493"/>
            <a:chExt cx="2270045" cy="1223159"/>
          </a:xfrm>
        </p:grpSpPr>
        <p:grpSp>
          <p:nvGrpSpPr>
            <p:cNvPr id="36" name="组合 35"/>
            <p:cNvGrpSpPr/>
            <p:nvPr/>
          </p:nvGrpSpPr>
          <p:grpSpPr>
            <a:xfrm>
              <a:off x="5221435" y="4863443"/>
              <a:ext cx="1931217" cy="694209"/>
              <a:chOff x="-41122" y="55455"/>
              <a:chExt cx="7991856" cy="842400"/>
            </a:xfrm>
            <a:scene3d>
              <a:camera prst="orthographicFront"/>
              <a:lightRig rig="flat" dir="t"/>
            </a:scene3d>
          </p:grpSpPr>
          <p:sp>
            <p:nvSpPr>
              <p:cNvPr id="37" name="圆角矩形 36"/>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11. </a:t>
                </a:r>
                <a:r>
                  <a:rPr lang="zh-CN" altLang="en-US" sz="1400" dirty="0">
                    <a:solidFill>
                      <a:schemeClr val="bg1">
                        <a:lumMod val="50000"/>
                      </a:schemeClr>
                    </a:solidFill>
                    <a:latin typeface="+mj-ea"/>
                    <a:ea typeface="+mj-ea"/>
                  </a:rPr>
                  <a:t>轻易就进行项目变更</a:t>
                </a:r>
              </a:p>
            </p:txBody>
          </p:sp>
          <p:sp>
            <p:nvSpPr>
              <p:cNvPr id="38"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74" name="肘形连接符 73"/>
            <p:cNvCxnSpPr>
              <a:stCxn id="28" idx="2"/>
              <a:endCxn id="37" idx="0"/>
            </p:cNvCxnSpPr>
            <p:nvPr/>
          </p:nvCxnSpPr>
          <p:spPr>
            <a:xfrm rot="16200000" flipH="1">
              <a:off x="5270351" y="3946749"/>
              <a:ext cx="528949" cy="1304437"/>
            </a:xfrm>
            <a:prstGeom prst="bentConnector3">
              <a:avLst>
                <a:gd name="adj1" fmla="val 50000"/>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4485280" y="5557652"/>
            <a:ext cx="3899963" cy="931535"/>
            <a:chOff x="2961279" y="5557651"/>
            <a:chExt cx="3899963" cy="931535"/>
          </a:xfrm>
        </p:grpSpPr>
        <p:grpSp>
          <p:nvGrpSpPr>
            <p:cNvPr id="39" name="组合 38"/>
            <p:cNvGrpSpPr/>
            <p:nvPr/>
          </p:nvGrpSpPr>
          <p:grpSpPr>
            <a:xfrm>
              <a:off x="2961279" y="6086209"/>
              <a:ext cx="3899963" cy="402977"/>
              <a:chOff x="-56401" y="55455"/>
              <a:chExt cx="8007135" cy="842400"/>
            </a:xfrm>
            <a:scene3d>
              <a:camera prst="orthographicFront"/>
              <a:lightRig rig="flat" dir="t"/>
            </a:scene3d>
          </p:grpSpPr>
          <p:sp>
            <p:nvSpPr>
              <p:cNvPr id="40" name="圆角矩形 39"/>
              <p:cNvSpPr/>
              <p:nvPr/>
            </p:nvSpPr>
            <p:spPr>
              <a:xfrm>
                <a:off x="-41122" y="55455"/>
                <a:ext cx="7991856" cy="842400"/>
              </a:xfrm>
              <a:prstGeom prst="roundRect">
                <a:avLst/>
              </a:prstGeom>
              <a:solidFill>
                <a:srgbClr val="FF0000"/>
              </a:solidFill>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rgbClr val="FFFF00"/>
                    </a:solidFill>
                    <a:latin typeface="+mj-ea"/>
                    <a:ea typeface="+mj-ea"/>
                  </a:rPr>
                  <a:t>12. </a:t>
                </a:r>
                <a:r>
                  <a:rPr lang="zh-CN" altLang="en-US" sz="1400" dirty="0">
                    <a:solidFill>
                      <a:srgbClr val="FFFF00"/>
                    </a:solidFill>
                    <a:latin typeface="+mj-ea"/>
                    <a:ea typeface="+mj-ea"/>
                  </a:rPr>
                  <a:t>软件的变更是无法避免，难以控制</a:t>
                </a:r>
              </a:p>
            </p:txBody>
          </p:sp>
          <p:sp>
            <p:nvSpPr>
              <p:cNvPr id="41" name="圆角矩形 4"/>
              <p:cNvSpPr/>
              <p:nvPr/>
            </p:nvSpPr>
            <p:spPr>
              <a:xfrm>
                <a:off x="-56401" y="55455"/>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buNone/>
                </a:pPr>
                <a:endParaRPr lang="zh-CN" altLang="en-US" sz="1400" dirty="0">
                  <a:solidFill>
                    <a:schemeClr val="bg1">
                      <a:lumMod val="50000"/>
                    </a:schemeClr>
                  </a:solidFill>
                  <a:latin typeface="+mj-ea"/>
                  <a:ea typeface="+mj-ea"/>
                </a:endParaRPr>
              </a:p>
            </p:txBody>
          </p:sp>
        </p:grpSp>
        <p:cxnSp>
          <p:nvCxnSpPr>
            <p:cNvPr id="77" name="肘形连接符 76"/>
            <p:cNvCxnSpPr>
              <a:stCxn id="34" idx="2"/>
              <a:endCxn id="40" idx="0"/>
            </p:cNvCxnSpPr>
            <p:nvPr/>
          </p:nvCxnSpPr>
          <p:spPr>
            <a:xfrm rot="16200000" flipH="1">
              <a:off x="4011262" y="5182488"/>
              <a:ext cx="525081" cy="1282360"/>
            </a:xfrm>
            <a:prstGeom prst="bentConnector3">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37" idx="2"/>
              <a:endCxn id="40" idx="0"/>
            </p:cNvCxnSpPr>
            <p:nvPr/>
          </p:nvCxnSpPr>
          <p:spPr>
            <a:xfrm rot="5400000">
              <a:off x="5286735" y="5185899"/>
              <a:ext cx="528557" cy="1272062"/>
            </a:xfrm>
            <a:prstGeom prst="bentConnector3">
              <a:avLst>
                <a:gd name="adj1" fmla="val 50000"/>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384" y="2489491"/>
            <a:ext cx="6194425"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431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additive="base">
                                        <p:cTn id="37" dur="500" fill="hold"/>
                                        <p:tgtEl>
                                          <p:spTgt spid="84"/>
                                        </p:tgtEl>
                                        <p:attrNameLst>
                                          <p:attrName>ppt_x</p:attrName>
                                        </p:attrNameLst>
                                      </p:cBhvr>
                                      <p:tavLst>
                                        <p:tav tm="0">
                                          <p:val>
                                            <p:strVal val="#ppt_x"/>
                                          </p:val>
                                        </p:tav>
                                        <p:tav tm="100000">
                                          <p:val>
                                            <p:strVal val="#ppt_x"/>
                                          </p:val>
                                        </p:tav>
                                      </p:tavLst>
                                    </p:anim>
                                    <p:anim calcmode="lin" valueType="num">
                                      <p:cBhvr additive="base">
                                        <p:cTn id="3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ppt_x"/>
                                          </p:val>
                                        </p:tav>
                                        <p:tav tm="100000">
                                          <p:val>
                                            <p:strVal val="#ppt_x"/>
                                          </p:val>
                                        </p:tav>
                                      </p:tavLst>
                                    </p:anim>
                                    <p:anim calcmode="lin" valueType="num">
                                      <p:cBhvr additive="base">
                                        <p:cTn id="5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 calcmode="lin" valueType="num">
                                      <p:cBhvr>
                                        <p:cTn id="67" dur="1000" fill="hold"/>
                                        <p:tgtEl>
                                          <p:spTgt spid="1026"/>
                                        </p:tgtEl>
                                        <p:attrNameLst>
                                          <p:attrName>ppt_w</p:attrName>
                                        </p:attrNameLst>
                                      </p:cBhvr>
                                      <p:tavLst>
                                        <p:tav tm="0">
                                          <p:val>
                                            <p:fltVal val="0"/>
                                          </p:val>
                                        </p:tav>
                                        <p:tav tm="100000">
                                          <p:val>
                                            <p:strVal val="#ppt_w"/>
                                          </p:val>
                                        </p:tav>
                                      </p:tavLst>
                                    </p:anim>
                                    <p:anim calcmode="lin" valueType="num">
                                      <p:cBhvr>
                                        <p:cTn id="68" dur="1000" fill="hold"/>
                                        <p:tgtEl>
                                          <p:spTgt spid="1026"/>
                                        </p:tgtEl>
                                        <p:attrNameLst>
                                          <p:attrName>ppt_h</p:attrName>
                                        </p:attrNameLst>
                                      </p:cBhvr>
                                      <p:tavLst>
                                        <p:tav tm="0">
                                          <p:val>
                                            <p:fltVal val="0"/>
                                          </p:val>
                                        </p:tav>
                                        <p:tav tm="100000">
                                          <p:val>
                                            <p:strVal val="#ppt_h"/>
                                          </p:val>
                                        </p:tav>
                                      </p:tavLst>
                                    </p:anim>
                                    <p:anim calcmode="lin" valueType="num">
                                      <p:cBhvr>
                                        <p:cTn id="69" dur="1000" fill="hold"/>
                                        <p:tgtEl>
                                          <p:spTgt spid="1026"/>
                                        </p:tgtEl>
                                        <p:attrNameLst>
                                          <p:attrName>style.rotation</p:attrName>
                                        </p:attrNameLst>
                                      </p:cBhvr>
                                      <p:tavLst>
                                        <p:tav tm="0">
                                          <p:val>
                                            <p:fltVal val="90"/>
                                          </p:val>
                                        </p:tav>
                                        <p:tav tm="100000">
                                          <p:val>
                                            <p:fltVal val="0"/>
                                          </p:val>
                                        </p:tav>
                                      </p:tavLst>
                                    </p:anim>
                                    <p:animEffect transition="in" filter="fade">
                                      <p:cBhvr>
                                        <p:cTn id="7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1.3.4. </a:t>
            </a:r>
            <a:r>
              <a:rPr lang="zh-CN" altLang="en-US" dirty="0"/>
              <a:t>软件项目和项目管理同样适用的思维导图</a:t>
            </a:r>
            <a:r>
              <a:rPr lang="en-US" altLang="zh-CN" dirty="0"/>
              <a:t> </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4" y="1073150"/>
            <a:ext cx="74564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0047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750547" y="1167003"/>
            <a:ext cx="8664364" cy="547452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当你在寻找问题定义的道路上疲倦地游荡时，不要忘记随时都回头看看，看看你是否已经迷路了？</a:t>
            </a:r>
          </a:p>
        </p:txBody>
      </p:sp>
      <p:sp>
        <p:nvSpPr>
          <p:cNvPr id="2" name="标题 1"/>
          <p:cNvSpPr>
            <a:spLocks noGrp="1"/>
          </p:cNvSpPr>
          <p:nvPr>
            <p:ph type="title"/>
          </p:nvPr>
        </p:nvSpPr>
        <p:spPr/>
        <p:txBody>
          <a:bodyPr/>
          <a:lstStyle/>
          <a:p>
            <a:r>
              <a:rPr lang="en-US" altLang="zh-CN" dirty="0"/>
              <a:t>1.4. </a:t>
            </a:r>
            <a:r>
              <a:rPr lang="zh-CN" altLang="en-US" dirty="0"/>
              <a:t>软件项目目标的识别方法：问题≠疑问</a:t>
            </a: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572" t="17160" r="21869" b="7883"/>
          <a:stretch/>
        </p:blipFill>
        <p:spPr bwMode="auto">
          <a:xfrm>
            <a:off x="1904010" y="1273879"/>
            <a:ext cx="2351315" cy="526076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4"/>
          <p:cNvSpPr/>
          <p:nvPr/>
        </p:nvSpPr>
        <p:spPr>
          <a:xfrm>
            <a:off x="4398324" y="1343516"/>
            <a:ext cx="5818415" cy="1311128"/>
          </a:xfrm>
          <a:prstGeom prst="rect">
            <a:avLst/>
          </a:prstGeom>
          <a:solidFill>
            <a:schemeClr val="bg2">
              <a:lumMod val="20000"/>
              <a:lumOff val="80000"/>
            </a:schemeClr>
          </a:solidFill>
          <a:ln cap="rnd">
            <a:noFill/>
          </a:ln>
          <a:effectLst/>
        </p:spPr>
        <p:txBody>
          <a:bodyPr wrap="square">
            <a:spAutoFit/>
          </a:bodyPr>
          <a:lstStyle/>
          <a:p>
            <a:pPr marL="171450" indent="-171450">
              <a:lnSpc>
                <a:spcPct val="150000"/>
              </a:lnSpc>
              <a:buFont typeface="Wingdings" pitchFamily="2" charset="2"/>
              <a:buChar char="ü"/>
            </a:pPr>
            <a:r>
              <a:rPr lang="en-US" altLang="zh-CN" sz="1200" dirty="0">
                <a:latin typeface="+mj-ea"/>
                <a:ea typeface="+mj-ea"/>
              </a:rPr>
              <a:t>xx</a:t>
            </a:r>
            <a:r>
              <a:rPr lang="zh-CN" altLang="en-US" sz="1200" dirty="0">
                <a:latin typeface="+mj-ea"/>
                <a:ea typeface="+mj-ea"/>
              </a:rPr>
              <a:t>市政府将在两年的时间内实施完成全市社区医疗保障服务体系项目。</a:t>
            </a:r>
            <a:endParaRPr lang="en-US" altLang="zh-CN" sz="1200" dirty="0">
              <a:latin typeface="+mj-ea"/>
              <a:ea typeface="+mj-ea"/>
            </a:endParaRPr>
          </a:p>
          <a:p>
            <a:pPr marL="171450" indent="-171450">
              <a:lnSpc>
                <a:spcPct val="150000"/>
              </a:lnSpc>
              <a:buFont typeface="Wingdings" pitchFamily="2" charset="2"/>
              <a:buChar char="ü"/>
            </a:pPr>
            <a:r>
              <a:rPr lang="en-US" altLang="zh-CN" sz="1200" dirty="0">
                <a:latin typeface="+mj-ea"/>
                <a:ea typeface="+mj-ea"/>
              </a:rPr>
              <a:t>xx</a:t>
            </a:r>
            <a:r>
              <a:rPr lang="zh-CN" altLang="en-US" sz="1200" dirty="0">
                <a:latin typeface="+mj-ea"/>
                <a:ea typeface="+mj-ea"/>
              </a:rPr>
              <a:t>企业在</a:t>
            </a:r>
            <a:r>
              <a:rPr lang="en-US" altLang="zh-CN" sz="1200" dirty="0">
                <a:latin typeface="+mj-ea"/>
                <a:ea typeface="+mj-ea"/>
              </a:rPr>
              <a:t>2012</a:t>
            </a:r>
            <a:r>
              <a:rPr lang="zh-CN" altLang="en-US" sz="1200" dirty="0">
                <a:latin typeface="+mj-ea"/>
                <a:ea typeface="+mj-ea"/>
              </a:rPr>
              <a:t>年底完成“天眼”系统下一代版本（</a:t>
            </a:r>
            <a:r>
              <a:rPr lang="en-US" altLang="zh-CN" sz="1200" dirty="0">
                <a:latin typeface="+mj-ea"/>
                <a:ea typeface="+mj-ea"/>
              </a:rPr>
              <a:t>2012</a:t>
            </a:r>
            <a:r>
              <a:rPr lang="zh-CN" altLang="en-US" sz="1200" dirty="0">
                <a:latin typeface="+mj-ea"/>
                <a:ea typeface="+mj-ea"/>
              </a:rPr>
              <a:t>）产品开发项目。</a:t>
            </a:r>
            <a:endParaRPr lang="en-US" altLang="zh-CN" sz="1200" dirty="0">
              <a:latin typeface="+mj-ea"/>
              <a:ea typeface="+mj-ea"/>
            </a:endParaRPr>
          </a:p>
          <a:p>
            <a:pPr marL="171450" indent="-171450">
              <a:lnSpc>
                <a:spcPct val="150000"/>
              </a:lnSpc>
              <a:buFont typeface="Wingdings" pitchFamily="2" charset="2"/>
              <a:buChar char="ü"/>
            </a:pPr>
            <a:r>
              <a:rPr lang="en-US" altLang="zh-CN" sz="1200" dirty="0">
                <a:latin typeface="+mj-ea"/>
                <a:ea typeface="+mj-ea"/>
              </a:rPr>
              <a:t>xx</a:t>
            </a:r>
            <a:r>
              <a:rPr lang="zh-CN" altLang="en-US" sz="1200" dirty="0">
                <a:latin typeface="+mj-ea"/>
                <a:ea typeface="+mj-ea"/>
              </a:rPr>
              <a:t>生产企业将在年内开发和部署“</a:t>
            </a:r>
            <a:r>
              <a:rPr lang="en-US" altLang="zh-CN" sz="1200" dirty="0">
                <a:latin typeface="+mj-ea"/>
                <a:ea typeface="+mj-ea"/>
              </a:rPr>
              <a:t>AAA</a:t>
            </a:r>
            <a:r>
              <a:rPr lang="zh-CN" altLang="en-US" sz="1200" dirty="0">
                <a:latin typeface="+mj-ea"/>
                <a:ea typeface="+mj-ea"/>
              </a:rPr>
              <a:t>”企业综合信息管理系统。</a:t>
            </a:r>
            <a:endParaRPr lang="en-US" altLang="zh-CN" sz="1200" dirty="0">
              <a:latin typeface="+mj-ea"/>
              <a:ea typeface="+mj-ea"/>
            </a:endParaRPr>
          </a:p>
          <a:p>
            <a:pPr marL="171450" indent="-171450">
              <a:lnSpc>
                <a:spcPct val="150000"/>
              </a:lnSpc>
              <a:buFont typeface="Wingdings" pitchFamily="2" charset="2"/>
              <a:buChar char="ü"/>
            </a:pPr>
            <a:r>
              <a:rPr lang="zh-CN" altLang="en-US" sz="1200" dirty="0">
                <a:latin typeface="+mj-ea"/>
                <a:ea typeface="+mj-ea"/>
              </a:rPr>
              <a:t>曹操用一年时间为自己编写统一三国决策辅助信息系统工具。</a:t>
            </a:r>
            <a:endParaRPr lang="en-US" altLang="zh-CN" sz="1200" dirty="0">
              <a:latin typeface="+mj-ea"/>
              <a:ea typeface="+mj-ea"/>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699" y="2870697"/>
            <a:ext cx="6145213"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363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p:cTn id="13" dur="1000" fill="hold"/>
                                        <p:tgtEl>
                                          <p:spTgt spid="4100"/>
                                        </p:tgtEl>
                                        <p:attrNameLst>
                                          <p:attrName>ppt_w</p:attrName>
                                        </p:attrNameLst>
                                      </p:cBhvr>
                                      <p:tavLst>
                                        <p:tav tm="0">
                                          <p:val>
                                            <p:fltVal val="0"/>
                                          </p:val>
                                        </p:tav>
                                        <p:tav tm="100000">
                                          <p:val>
                                            <p:strVal val="#ppt_w"/>
                                          </p:val>
                                        </p:tav>
                                      </p:tavLst>
                                    </p:anim>
                                    <p:anim calcmode="lin" valueType="num">
                                      <p:cBhvr>
                                        <p:cTn id="14" dur="1000" fill="hold"/>
                                        <p:tgtEl>
                                          <p:spTgt spid="4100"/>
                                        </p:tgtEl>
                                        <p:attrNameLst>
                                          <p:attrName>ppt_h</p:attrName>
                                        </p:attrNameLst>
                                      </p:cBhvr>
                                      <p:tavLst>
                                        <p:tav tm="0">
                                          <p:val>
                                            <p:fltVal val="0"/>
                                          </p:val>
                                        </p:tav>
                                        <p:tav tm="100000">
                                          <p:val>
                                            <p:strVal val="#ppt_h"/>
                                          </p:val>
                                        </p:tav>
                                      </p:tavLst>
                                    </p:anim>
                                    <p:anim calcmode="lin" valueType="num">
                                      <p:cBhvr>
                                        <p:cTn id="15" dur="1000" fill="hold"/>
                                        <p:tgtEl>
                                          <p:spTgt spid="4100"/>
                                        </p:tgtEl>
                                        <p:attrNameLst>
                                          <p:attrName>style.rotation</p:attrName>
                                        </p:attrNameLst>
                                      </p:cBhvr>
                                      <p:tavLst>
                                        <p:tav tm="0">
                                          <p:val>
                                            <p:fltVal val="90"/>
                                          </p:val>
                                        </p:tav>
                                        <p:tav tm="100000">
                                          <p:val>
                                            <p:fltVal val="0"/>
                                          </p:val>
                                        </p:tav>
                                      </p:tavLst>
                                    </p:anim>
                                    <p:animEffect transition="in" filter="fade">
                                      <p:cBhvr>
                                        <p:cTn id="16"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课程总体总体目标</a:t>
            </a:r>
          </a:p>
        </p:txBody>
      </p:sp>
      <p:graphicFrame>
        <p:nvGraphicFramePr>
          <p:cNvPr id="3" name="表格 2"/>
          <p:cNvGraphicFramePr>
            <a:graphicFrameLocks noGrp="1"/>
          </p:cNvGraphicFramePr>
          <p:nvPr>
            <p:extLst>
              <p:ext uri="{D42A27DB-BD31-4B8C-83A1-F6EECF244321}">
                <p14:modId xmlns:p14="http://schemas.microsoft.com/office/powerpoint/2010/main" val="3794699711"/>
              </p:ext>
            </p:extLst>
          </p:nvPr>
        </p:nvGraphicFramePr>
        <p:xfrm>
          <a:off x="1952625" y="1453271"/>
          <a:ext cx="8293344" cy="3571944"/>
        </p:xfrm>
        <a:graphic>
          <a:graphicData uri="http://schemas.openxmlformats.org/drawingml/2006/table">
            <a:tbl>
              <a:tblPr firstRow="1" bandRow="1">
                <a:tableStyleId>{C4B1156A-380E-4F78-BDF5-A606A8083BF9}</a:tableStyleId>
              </a:tblPr>
              <a:tblGrid>
                <a:gridCol w="8293344">
                  <a:extLst>
                    <a:ext uri="{9D8B030D-6E8A-4147-A177-3AD203B41FA5}">
                      <a16:colId xmlns:a16="http://schemas.microsoft.com/office/drawing/2014/main" val="20000"/>
                    </a:ext>
                  </a:extLst>
                </a:gridCol>
              </a:tblGrid>
              <a:tr h="446493">
                <a:tc>
                  <a:txBody>
                    <a:bodyPr/>
                    <a:lstStyle/>
                    <a:p>
                      <a:pPr marL="285750" indent="-285750">
                        <a:buFont typeface="Wingdings" pitchFamily="2" charset="2"/>
                        <a:buChar char="ü"/>
                      </a:pPr>
                      <a:r>
                        <a:rPr lang="zh-CN" altLang="en-US" b="1" dirty="0">
                          <a:solidFill>
                            <a:schemeClr val="bg1">
                              <a:lumMod val="75000"/>
                            </a:schemeClr>
                          </a:solidFill>
                          <a:latin typeface="+mj-ea"/>
                          <a:ea typeface="+mj-ea"/>
                        </a:rPr>
                        <a:t>掌握项目的一般概念，</a:t>
                      </a:r>
                      <a:r>
                        <a:rPr lang="zh-CN" altLang="en-US" sz="1800" b="1" kern="1200" dirty="0">
                          <a:solidFill>
                            <a:schemeClr val="bg1">
                              <a:lumMod val="75000"/>
                            </a:schemeClr>
                          </a:solidFill>
                          <a:latin typeface="+mj-ea"/>
                          <a:ea typeface="+mj-ea"/>
                          <a:cs typeface="+mn-cs"/>
                        </a:rPr>
                        <a:t>理解和区分软件项目与非软件项目之间的基本异同</a:t>
                      </a:r>
                      <a:r>
                        <a:rPr lang="zh-CN" altLang="en-US" b="1" dirty="0">
                          <a:solidFill>
                            <a:schemeClr val="bg1">
                              <a:lumMod val="75000"/>
                            </a:schemeClr>
                          </a:solidFill>
                          <a:latin typeface="+mj-ea"/>
                          <a:ea typeface="+mj-ea"/>
                        </a:rPr>
                        <a:t>。</a:t>
                      </a:r>
                    </a:p>
                  </a:txBody>
                  <a:tcPr/>
                </a:tc>
                <a:extLst>
                  <a:ext uri="{0D108BD9-81ED-4DB2-BD59-A6C34878D82A}">
                    <a16:rowId xmlns:a16="http://schemas.microsoft.com/office/drawing/2014/main" val="10000"/>
                  </a:ext>
                </a:extLst>
              </a:tr>
              <a:tr h="446493">
                <a:tc>
                  <a:txBody>
                    <a:bodyPr/>
                    <a:lstStyle/>
                    <a:p>
                      <a:pPr marL="285750" indent="-285750">
                        <a:buFont typeface="Wingdings" pitchFamily="2" charset="2"/>
                        <a:buChar char="ü"/>
                      </a:pPr>
                      <a:r>
                        <a:rPr lang="zh-CN" altLang="en-US" b="0" dirty="0">
                          <a:solidFill>
                            <a:schemeClr val="bg1">
                              <a:lumMod val="75000"/>
                            </a:schemeClr>
                          </a:solidFill>
                          <a:latin typeface="+mj-ea"/>
                          <a:ea typeface="+mj-ea"/>
                        </a:rPr>
                        <a:t>了解现代软件项目实施要求的基本领域</a:t>
                      </a:r>
                      <a:r>
                        <a:rPr lang="zh-CN" altLang="en-US" sz="1800" b="0" kern="1200" dirty="0">
                          <a:solidFill>
                            <a:schemeClr val="bg1">
                              <a:lumMod val="75000"/>
                            </a:schemeClr>
                          </a:solidFill>
                          <a:latin typeface="+mj-ea"/>
                          <a:ea typeface="+mj-ea"/>
                          <a:cs typeface="+mn-cs"/>
                        </a:rPr>
                        <a:t>知识</a:t>
                      </a:r>
                      <a:r>
                        <a:rPr lang="zh-CN" altLang="en-US" b="0" dirty="0">
                          <a:solidFill>
                            <a:schemeClr val="bg1">
                              <a:lumMod val="75000"/>
                            </a:schemeClr>
                          </a:solidFill>
                          <a:latin typeface="+mj-ea"/>
                          <a:ea typeface="+mj-ea"/>
                        </a:rPr>
                        <a:t>及其内容。</a:t>
                      </a:r>
                    </a:p>
                  </a:txBody>
                  <a:tcPr/>
                </a:tc>
                <a:extLst>
                  <a:ext uri="{0D108BD9-81ED-4DB2-BD59-A6C34878D82A}">
                    <a16:rowId xmlns:a16="http://schemas.microsoft.com/office/drawing/2014/main" val="10001"/>
                  </a:ext>
                </a:extLst>
              </a:tr>
              <a:tr h="446493">
                <a:tc>
                  <a:txBody>
                    <a:bodyPr/>
                    <a:lstStyle/>
                    <a:p>
                      <a:pPr marL="285750" indent="-285750">
                        <a:buFont typeface="Wingdings" pitchFamily="2" charset="2"/>
                        <a:buChar char="ü"/>
                      </a:pPr>
                      <a:r>
                        <a:rPr lang="zh-CN" altLang="en-US" b="0" dirty="0">
                          <a:solidFill>
                            <a:schemeClr val="bg1">
                              <a:lumMod val="75000"/>
                            </a:schemeClr>
                          </a:solidFill>
                          <a:latin typeface="+mj-ea"/>
                          <a:ea typeface="+mj-ea"/>
                        </a:rPr>
                        <a:t>理解项目软件过程定义的基础知识，能够定义简单项目的项目软件过程。</a:t>
                      </a:r>
                    </a:p>
                  </a:txBody>
                  <a:tcPr/>
                </a:tc>
                <a:extLst>
                  <a:ext uri="{0D108BD9-81ED-4DB2-BD59-A6C34878D82A}">
                    <a16:rowId xmlns:a16="http://schemas.microsoft.com/office/drawing/2014/main" val="10002"/>
                  </a:ext>
                </a:extLst>
              </a:tr>
              <a:tr h="446493">
                <a:tc>
                  <a:txBody>
                    <a:bodyPr/>
                    <a:lstStyle/>
                    <a:p>
                      <a:pPr marL="285750" indent="-285750">
                        <a:buFont typeface="Wingdings" pitchFamily="2" charset="2"/>
                        <a:buChar char="ü"/>
                      </a:pPr>
                      <a:r>
                        <a:rPr lang="zh-CN" altLang="en-US" b="0" dirty="0">
                          <a:solidFill>
                            <a:schemeClr val="bg1">
                              <a:lumMod val="75000"/>
                            </a:schemeClr>
                          </a:solidFill>
                          <a:latin typeface="+mj-ea"/>
                          <a:ea typeface="+mj-ea"/>
                        </a:rPr>
                        <a:t>掌握软件项目目标识别的方法，能够编写简单的项目愿景文件。</a:t>
                      </a:r>
                    </a:p>
                  </a:txBody>
                  <a:tcPr/>
                </a:tc>
                <a:extLst>
                  <a:ext uri="{0D108BD9-81ED-4DB2-BD59-A6C34878D82A}">
                    <a16:rowId xmlns:a16="http://schemas.microsoft.com/office/drawing/2014/main" val="10003"/>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b="0" dirty="0">
                          <a:solidFill>
                            <a:schemeClr val="bg1">
                              <a:lumMod val="75000"/>
                            </a:schemeClr>
                          </a:solidFill>
                          <a:latin typeface="+mj-ea"/>
                          <a:ea typeface="+mj-ea"/>
                        </a:rPr>
                        <a:t>理解实际项目软件过程中各主要里程碑阶段需要交付的工作产品和种类。</a:t>
                      </a:r>
                    </a:p>
                  </a:txBody>
                  <a:tcPr/>
                </a:tc>
                <a:extLst>
                  <a:ext uri="{0D108BD9-81ED-4DB2-BD59-A6C34878D82A}">
                    <a16:rowId xmlns:a16="http://schemas.microsoft.com/office/drawing/2014/main" val="10004"/>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b="0" dirty="0">
                          <a:solidFill>
                            <a:schemeClr val="bg1">
                              <a:lumMod val="75000"/>
                            </a:schemeClr>
                          </a:solidFill>
                          <a:latin typeface="+mj-ea"/>
                          <a:ea typeface="+mj-ea"/>
                        </a:rPr>
                        <a:t>初步掌握过程交付产品的生产技能和相应的基础知识。</a:t>
                      </a:r>
                    </a:p>
                  </a:txBody>
                  <a:tcPr/>
                </a:tc>
                <a:extLst>
                  <a:ext uri="{0D108BD9-81ED-4DB2-BD59-A6C34878D82A}">
                    <a16:rowId xmlns:a16="http://schemas.microsoft.com/office/drawing/2014/main" val="10005"/>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b="0" dirty="0">
                          <a:solidFill>
                            <a:schemeClr val="bg1">
                              <a:lumMod val="75000"/>
                            </a:schemeClr>
                          </a:solidFill>
                          <a:latin typeface="+mj-ea"/>
                          <a:ea typeface="+mj-ea"/>
                        </a:rPr>
                        <a:t>根据课堂提供的实训项目过程最佳实践，能够组织符合自己情况的项目实践。</a:t>
                      </a:r>
                    </a:p>
                  </a:txBody>
                  <a:tcPr/>
                </a:tc>
                <a:extLst>
                  <a:ext uri="{0D108BD9-81ED-4DB2-BD59-A6C34878D82A}">
                    <a16:rowId xmlns:a16="http://schemas.microsoft.com/office/drawing/2014/main" val="10006"/>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b="0" dirty="0">
                          <a:solidFill>
                            <a:schemeClr val="bg1">
                              <a:lumMod val="75000"/>
                            </a:schemeClr>
                          </a:solidFill>
                          <a:latin typeface="+mj-ea"/>
                          <a:ea typeface="+mj-ea"/>
                        </a:rPr>
                        <a:t>完成本课程要求的实训项目任务内容和目标。</a:t>
                      </a:r>
                    </a:p>
                  </a:txBody>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问题的陈述方法</a:t>
            </a:r>
          </a:p>
        </p:txBody>
      </p:sp>
      <p:graphicFrame>
        <p:nvGraphicFramePr>
          <p:cNvPr id="3" name="表格 2"/>
          <p:cNvGraphicFramePr>
            <a:graphicFrameLocks noGrp="1"/>
          </p:cNvGraphicFramePr>
          <p:nvPr>
            <p:extLst>
              <p:ext uri="{D42A27DB-BD31-4B8C-83A1-F6EECF244321}">
                <p14:modId xmlns:p14="http://schemas.microsoft.com/office/powerpoint/2010/main" val="2601563606"/>
              </p:ext>
            </p:extLst>
          </p:nvPr>
        </p:nvGraphicFramePr>
        <p:xfrm>
          <a:off x="1946501" y="1182485"/>
          <a:ext cx="8175234" cy="4627518"/>
        </p:xfrm>
        <a:graphic>
          <a:graphicData uri="http://schemas.openxmlformats.org/drawingml/2006/table">
            <a:tbl>
              <a:tblPr>
                <a:tableStyleId>{5C22544A-7EE6-4342-B048-85BDC9FD1C3A}</a:tableStyleId>
              </a:tblPr>
              <a:tblGrid>
                <a:gridCol w="1661721">
                  <a:extLst>
                    <a:ext uri="{9D8B030D-6E8A-4147-A177-3AD203B41FA5}">
                      <a16:colId xmlns:a16="http://schemas.microsoft.com/office/drawing/2014/main" val="20000"/>
                    </a:ext>
                  </a:extLst>
                </a:gridCol>
                <a:gridCol w="6513513">
                  <a:extLst>
                    <a:ext uri="{9D8B030D-6E8A-4147-A177-3AD203B41FA5}">
                      <a16:colId xmlns:a16="http://schemas.microsoft.com/office/drawing/2014/main" val="20001"/>
                    </a:ext>
                  </a:extLst>
                </a:gridCol>
              </a:tblGrid>
              <a:tr h="575063">
                <a:tc>
                  <a:txBody>
                    <a:bodyPr/>
                    <a:lstStyle/>
                    <a:p>
                      <a:pPr algn="r">
                        <a:spcAft>
                          <a:spcPts val="0"/>
                        </a:spcAft>
                      </a:pPr>
                      <a:r>
                        <a:rPr lang="zh-CN" sz="1500" dirty="0">
                          <a:solidFill>
                            <a:schemeClr val="bg1">
                              <a:lumMod val="50000"/>
                            </a:schemeClr>
                          </a:solidFill>
                          <a:effectLst/>
                          <a:latin typeface="+mj-ea"/>
                          <a:ea typeface="+mj-ea"/>
                        </a:rPr>
                        <a:t>问题</a:t>
                      </a:r>
                    </a:p>
                  </a:txBody>
                  <a:tcPr marL="68580" marR="68580" marT="0" marB="0" anchor="ctr"/>
                </a:tc>
                <a:tc>
                  <a:txBody>
                    <a:bodyPr/>
                    <a:lstStyle/>
                    <a:p>
                      <a:pPr>
                        <a:spcAft>
                          <a:spcPts val="0"/>
                        </a:spcAft>
                      </a:pP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市工商行政管理系统是孤立的，完全依靠据内部工作资源实现行政许可事项受理、办理和监管业务。</a:t>
                      </a:r>
                    </a:p>
                  </a:txBody>
                  <a:tcPr marL="68580" marR="68580" marT="0" marB="0" anchor="ctr"/>
                </a:tc>
                <a:extLst>
                  <a:ext uri="{0D108BD9-81ED-4DB2-BD59-A6C34878D82A}">
                    <a16:rowId xmlns:a16="http://schemas.microsoft.com/office/drawing/2014/main" val="10000"/>
                  </a:ext>
                </a:extLst>
              </a:tr>
              <a:tr h="451262">
                <a:tc>
                  <a:txBody>
                    <a:bodyPr/>
                    <a:lstStyle/>
                    <a:p>
                      <a:pPr algn="r">
                        <a:spcAft>
                          <a:spcPts val="0"/>
                        </a:spcAft>
                      </a:pPr>
                      <a:r>
                        <a:rPr lang="zh-CN" sz="1500">
                          <a:solidFill>
                            <a:schemeClr val="bg1">
                              <a:lumMod val="50000"/>
                            </a:schemeClr>
                          </a:solidFill>
                          <a:effectLst/>
                          <a:latin typeface="+mj-ea"/>
                          <a:ea typeface="+mj-ea"/>
                        </a:rPr>
                        <a:t>影响了</a:t>
                      </a:r>
                    </a:p>
                  </a:txBody>
                  <a:tcPr marL="68580" marR="68580" marT="0" marB="0" anchor="ctr"/>
                </a:tc>
                <a:tc>
                  <a:txBody>
                    <a:bodyPr/>
                    <a:lstStyle/>
                    <a:p>
                      <a:pPr>
                        <a:spcAft>
                          <a:spcPts val="0"/>
                        </a:spcAft>
                      </a:pPr>
                      <a:r>
                        <a:rPr lang="zh-CN" sz="1500" dirty="0">
                          <a:solidFill>
                            <a:schemeClr val="bg1">
                              <a:lumMod val="50000"/>
                            </a:schemeClr>
                          </a:solidFill>
                          <a:effectLst/>
                          <a:latin typeface="+mj-ea"/>
                          <a:ea typeface="+mj-ea"/>
                        </a:rPr>
                        <a:t>申办人、工商行政管理人员、关联行政许可事项承办局委办和</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市政务公开。</a:t>
                      </a:r>
                    </a:p>
                  </a:txBody>
                  <a:tcPr marL="68580" marR="68580" marT="0" marB="0" anchor="ctr"/>
                </a:tc>
                <a:extLst>
                  <a:ext uri="{0D108BD9-81ED-4DB2-BD59-A6C34878D82A}">
                    <a16:rowId xmlns:a16="http://schemas.microsoft.com/office/drawing/2014/main" val="10001"/>
                  </a:ext>
                </a:extLst>
              </a:tr>
              <a:tr h="2814452">
                <a:tc>
                  <a:txBody>
                    <a:bodyPr/>
                    <a:lstStyle/>
                    <a:p>
                      <a:pPr algn="r">
                        <a:spcAft>
                          <a:spcPts val="0"/>
                        </a:spcAft>
                      </a:pPr>
                      <a:r>
                        <a:rPr lang="zh-CN" sz="1500" dirty="0">
                          <a:solidFill>
                            <a:schemeClr val="bg1">
                              <a:lumMod val="50000"/>
                            </a:schemeClr>
                          </a:solidFill>
                          <a:effectLst/>
                          <a:latin typeface="+mj-ea"/>
                          <a:ea typeface="+mj-ea"/>
                        </a:rPr>
                        <a:t>产生的影响</a:t>
                      </a:r>
                    </a:p>
                  </a:txBody>
                  <a:tcPr marL="68580" marR="68580" marT="0" marB="0" anchor="ctr"/>
                </a:tc>
                <a:tc>
                  <a:txBody>
                    <a:bodyPr/>
                    <a:lstStyle/>
                    <a:p>
                      <a:pPr marL="342900" lvl="0" indent="-342900">
                        <a:spcAft>
                          <a:spcPts val="0"/>
                        </a:spcAft>
                        <a:buFont typeface="Wingdings"/>
                        <a:buChar char=""/>
                      </a:pPr>
                      <a:r>
                        <a:rPr lang="zh-CN" sz="1500" dirty="0">
                          <a:solidFill>
                            <a:schemeClr val="bg1">
                              <a:lumMod val="50000"/>
                            </a:schemeClr>
                          </a:solidFill>
                          <a:effectLst/>
                          <a:latin typeface="+mj-ea"/>
                          <a:ea typeface="+mj-ea"/>
                        </a:rPr>
                        <a:t>办事流程缓慢，手续繁琐，办理过程响应笨拙，申办人经常需要往返工商局柜台或电话了解办理进程；</a:t>
                      </a:r>
                    </a:p>
                    <a:p>
                      <a:pPr marL="342900" lvl="0" indent="-342900">
                        <a:spcAft>
                          <a:spcPts val="0"/>
                        </a:spcAft>
                        <a:buFont typeface="Wingdings"/>
                        <a:buChar char=""/>
                      </a:pPr>
                      <a:r>
                        <a:rPr lang="zh-CN" sz="1500" dirty="0">
                          <a:solidFill>
                            <a:schemeClr val="bg1">
                              <a:lumMod val="50000"/>
                            </a:schemeClr>
                          </a:solidFill>
                          <a:effectLst/>
                          <a:latin typeface="+mj-ea"/>
                          <a:ea typeface="+mj-ea"/>
                        </a:rPr>
                        <a:t>办理业务处理接口自动化程度低，承办人员难以通过异构环境获取业务办理所需要的关联信息，信息数据重复处理和存储，对申办人服务相应能力低下，办事效率低下；</a:t>
                      </a:r>
                    </a:p>
                    <a:p>
                      <a:pPr marL="342900" lvl="0" indent="-342900">
                        <a:spcAft>
                          <a:spcPts val="0"/>
                        </a:spcAft>
                        <a:buFont typeface="Wingdings"/>
                        <a:buChar char=""/>
                      </a:pPr>
                      <a:r>
                        <a:rPr lang="zh-CN" sz="1500" dirty="0">
                          <a:solidFill>
                            <a:schemeClr val="bg1">
                              <a:lumMod val="50000"/>
                            </a:schemeClr>
                          </a:solidFill>
                          <a:effectLst/>
                          <a:latin typeface="+mj-ea"/>
                          <a:ea typeface="+mj-ea"/>
                        </a:rPr>
                        <a:t>关联业务审批环节的许可数据（如饮食企业办理需要的卫生许可信息由卫生局承办）主要依靠手工转递，实现一站式办理服务所需的服务支持体系困难重重。</a:t>
                      </a:r>
                    </a:p>
                    <a:p>
                      <a:pPr marL="342900" lvl="0" indent="-342900">
                        <a:spcAft>
                          <a:spcPts val="0"/>
                        </a:spcAft>
                        <a:buFont typeface="Wingdings"/>
                        <a:buChar char=""/>
                      </a:pPr>
                      <a:r>
                        <a:rPr lang="zh-CN" sz="1500" dirty="0">
                          <a:solidFill>
                            <a:schemeClr val="bg1">
                              <a:lumMod val="50000"/>
                            </a:schemeClr>
                          </a:solidFill>
                          <a:effectLst/>
                          <a:latin typeface="+mj-ea"/>
                          <a:ea typeface="+mj-ea"/>
                        </a:rPr>
                        <a:t>政府服务资源使用效率过低，相同及相似的业务如申办受理分散在各个局委办服务窗口，未能集中使用和管理，难以实现政府资源共享和高效运作，政府服务市民成本高昂。</a:t>
                      </a:r>
                    </a:p>
                    <a:p>
                      <a:pPr marL="266700">
                        <a:spcAft>
                          <a:spcPts val="0"/>
                        </a:spcAft>
                      </a:pPr>
                      <a:r>
                        <a:rPr lang="zh-CN" sz="1500" dirty="0">
                          <a:solidFill>
                            <a:schemeClr val="bg1">
                              <a:lumMod val="50000"/>
                            </a:schemeClr>
                          </a:solidFill>
                          <a:effectLst/>
                          <a:latin typeface="+mj-ea"/>
                          <a:ea typeface="+mj-ea"/>
                        </a:rPr>
                        <a:t>以上影响均导致申办人、承办人、工商局和市政府对系统现状不满意。</a:t>
                      </a:r>
                    </a:p>
                    <a:p>
                      <a:pPr marL="266700">
                        <a:spcAft>
                          <a:spcPts val="0"/>
                        </a:spcAft>
                      </a:pPr>
                      <a:r>
                        <a:rPr lang="en-US" sz="1500" dirty="0">
                          <a:solidFill>
                            <a:schemeClr val="bg1">
                              <a:lumMod val="50000"/>
                            </a:schemeClr>
                          </a:solidFill>
                          <a:effectLst/>
                          <a:latin typeface="+mj-ea"/>
                          <a:ea typeface="+mj-ea"/>
                        </a:rPr>
                        <a:t> </a:t>
                      </a:r>
                      <a:endParaRPr lang="zh-CN" sz="1500" dirty="0">
                        <a:solidFill>
                          <a:schemeClr val="bg1">
                            <a:lumMod val="50000"/>
                          </a:schemeClr>
                        </a:solidFill>
                        <a:effectLst/>
                        <a:latin typeface="+mj-ea"/>
                        <a:ea typeface="+mj-ea"/>
                      </a:endParaRPr>
                    </a:p>
                  </a:txBody>
                  <a:tcPr marL="68580" marR="68580" marT="0" marB="0" anchor="ctr"/>
                </a:tc>
                <a:extLst>
                  <a:ext uri="{0D108BD9-81ED-4DB2-BD59-A6C34878D82A}">
                    <a16:rowId xmlns:a16="http://schemas.microsoft.com/office/drawing/2014/main" val="10002"/>
                  </a:ext>
                </a:extLst>
              </a:tr>
              <a:tr h="629393">
                <a:tc>
                  <a:txBody>
                    <a:bodyPr/>
                    <a:lstStyle/>
                    <a:p>
                      <a:pPr algn="r">
                        <a:spcAft>
                          <a:spcPts val="0"/>
                        </a:spcAft>
                      </a:pPr>
                      <a:r>
                        <a:rPr lang="zh-CN" sz="1500" dirty="0">
                          <a:solidFill>
                            <a:schemeClr val="bg1">
                              <a:lumMod val="50000"/>
                            </a:schemeClr>
                          </a:solidFill>
                          <a:effectLst/>
                          <a:latin typeface="+mj-ea"/>
                          <a:ea typeface="+mj-ea"/>
                        </a:rPr>
                        <a:t>成功的解决方案将</a:t>
                      </a:r>
                    </a:p>
                  </a:txBody>
                  <a:tcPr marL="68580" marR="68580" marT="0" marB="0" anchor="ctr"/>
                </a:tc>
                <a:tc>
                  <a:txBody>
                    <a:bodyPr/>
                    <a:lstStyle/>
                    <a:p>
                      <a:pPr>
                        <a:spcAft>
                          <a:spcPts val="0"/>
                        </a:spcAft>
                      </a:pPr>
                      <a:r>
                        <a:rPr lang="zh-CN" sz="1500" dirty="0">
                          <a:solidFill>
                            <a:schemeClr val="bg1">
                              <a:lumMod val="50000"/>
                            </a:schemeClr>
                          </a:solidFill>
                          <a:effectLst/>
                          <a:latin typeface="+mj-ea"/>
                          <a:ea typeface="+mj-ea"/>
                        </a:rPr>
                        <a:t>提高</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市工商行政许可事项管理的效能及服务水平，简化办理手续，吸引更多的投资人，强化政府社会管理水平，提升</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市政府及工商局社会服务形象。</a:t>
                      </a: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24480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目标定位的陈述方法</a:t>
            </a:r>
          </a:p>
        </p:txBody>
      </p:sp>
      <p:graphicFrame>
        <p:nvGraphicFramePr>
          <p:cNvPr id="3" name="表格 2"/>
          <p:cNvGraphicFramePr>
            <a:graphicFrameLocks noGrp="1"/>
          </p:cNvGraphicFramePr>
          <p:nvPr>
            <p:extLst>
              <p:ext uri="{D42A27DB-BD31-4B8C-83A1-F6EECF244321}">
                <p14:modId xmlns:p14="http://schemas.microsoft.com/office/powerpoint/2010/main" val="2144379388"/>
              </p:ext>
            </p:extLst>
          </p:nvPr>
        </p:nvGraphicFramePr>
        <p:xfrm>
          <a:off x="1815872" y="1198219"/>
          <a:ext cx="8472118" cy="4454436"/>
        </p:xfrm>
        <a:graphic>
          <a:graphicData uri="http://schemas.openxmlformats.org/drawingml/2006/table">
            <a:tbl>
              <a:tblPr>
                <a:tableStyleId>{5C22544A-7EE6-4342-B048-85BDC9FD1C3A}</a:tableStyleId>
              </a:tblPr>
              <a:tblGrid>
                <a:gridCol w="1722066">
                  <a:extLst>
                    <a:ext uri="{9D8B030D-6E8A-4147-A177-3AD203B41FA5}">
                      <a16:colId xmlns:a16="http://schemas.microsoft.com/office/drawing/2014/main" val="20000"/>
                    </a:ext>
                  </a:extLst>
                </a:gridCol>
                <a:gridCol w="6750052">
                  <a:extLst>
                    <a:ext uri="{9D8B030D-6E8A-4147-A177-3AD203B41FA5}">
                      <a16:colId xmlns:a16="http://schemas.microsoft.com/office/drawing/2014/main" val="20001"/>
                    </a:ext>
                  </a:extLst>
                </a:gridCol>
              </a:tblGrid>
              <a:tr h="674075">
                <a:tc>
                  <a:txBody>
                    <a:bodyPr/>
                    <a:lstStyle/>
                    <a:p>
                      <a:pPr algn="r">
                        <a:spcAft>
                          <a:spcPts val="0"/>
                        </a:spcAft>
                      </a:pPr>
                      <a:r>
                        <a:rPr lang="zh-CN" sz="1500" b="1" dirty="0">
                          <a:solidFill>
                            <a:schemeClr val="bg1">
                              <a:lumMod val="50000"/>
                            </a:schemeClr>
                          </a:solidFill>
                          <a:effectLst/>
                          <a:latin typeface="+mj-ea"/>
                          <a:ea typeface="+mj-ea"/>
                        </a:rPr>
                        <a:t>供</a:t>
                      </a:r>
                      <a:r>
                        <a:rPr lang="zh-CN" altLang="en-US" sz="1500" b="1" dirty="0">
                          <a:solidFill>
                            <a:schemeClr val="bg1">
                              <a:lumMod val="50000"/>
                            </a:schemeClr>
                          </a:solidFill>
                          <a:effectLst/>
                          <a:latin typeface="+mj-ea"/>
                          <a:ea typeface="+mj-ea"/>
                        </a:rPr>
                        <a:t>：</a:t>
                      </a:r>
                      <a:endParaRPr lang="zh-CN" sz="1500" b="1" dirty="0">
                        <a:solidFill>
                          <a:schemeClr val="bg1">
                            <a:lumMod val="50000"/>
                          </a:schemeClr>
                        </a:solidFill>
                        <a:effectLst/>
                        <a:latin typeface="+mj-ea"/>
                        <a:ea typeface="+mj-ea"/>
                      </a:endParaRPr>
                    </a:p>
                  </a:txBody>
                  <a:tcPr marL="68580" marR="68580" marT="0" marB="0"/>
                </a:tc>
                <a:tc>
                  <a:txBody>
                    <a:bodyPr/>
                    <a:lstStyle/>
                    <a:p>
                      <a:pPr>
                        <a:spcAft>
                          <a:spcPts val="0"/>
                        </a:spcAft>
                      </a:pP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市市民及到</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市办理工商行政许可事项的人员、</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市工商局职员、</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市政务服务中心职员、</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市政府相关职能部门职员。</a:t>
                      </a:r>
                    </a:p>
                  </a:txBody>
                  <a:tcPr marL="68580" marR="68580" marT="0" marB="0"/>
                </a:tc>
                <a:extLst>
                  <a:ext uri="{0D108BD9-81ED-4DB2-BD59-A6C34878D82A}">
                    <a16:rowId xmlns:a16="http://schemas.microsoft.com/office/drawing/2014/main" val="10000"/>
                  </a:ext>
                </a:extLst>
              </a:tr>
              <a:tr h="337036">
                <a:tc>
                  <a:txBody>
                    <a:bodyPr/>
                    <a:lstStyle/>
                    <a:p>
                      <a:pPr algn="r">
                        <a:spcAft>
                          <a:spcPts val="0"/>
                        </a:spcAft>
                      </a:pPr>
                      <a:r>
                        <a:rPr lang="zh-CN" sz="1500" b="1" dirty="0">
                          <a:solidFill>
                            <a:schemeClr val="bg1">
                              <a:lumMod val="50000"/>
                            </a:schemeClr>
                          </a:solidFill>
                          <a:effectLst/>
                          <a:latin typeface="+mj-ea"/>
                          <a:ea typeface="+mj-ea"/>
                        </a:rPr>
                        <a:t>人员</a:t>
                      </a:r>
                      <a:r>
                        <a:rPr lang="zh-CN" altLang="en-US" sz="1500" b="1" dirty="0">
                          <a:solidFill>
                            <a:schemeClr val="bg1">
                              <a:lumMod val="50000"/>
                            </a:schemeClr>
                          </a:solidFill>
                          <a:effectLst/>
                          <a:latin typeface="+mj-ea"/>
                          <a:ea typeface="+mj-ea"/>
                        </a:rPr>
                        <a:t>：</a:t>
                      </a:r>
                      <a:endParaRPr lang="zh-CN" sz="1500" b="1" dirty="0">
                        <a:solidFill>
                          <a:schemeClr val="bg1">
                            <a:lumMod val="50000"/>
                          </a:schemeClr>
                        </a:solidFill>
                        <a:effectLst/>
                        <a:latin typeface="+mj-ea"/>
                        <a:ea typeface="+mj-ea"/>
                      </a:endParaRPr>
                    </a:p>
                  </a:txBody>
                  <a:tcPr marL="68580" marR="68580" marT="0" marB="0"/>
                </a:tc>
                <a:tc>
                  <a:txBody>
                    <a:bodyPr/>
                    <a:lstStyle/>
                    <a:p>
                      <a:pPr>
                        <a:spcAft>
                          <a:spcPts val="0"/>
                        </a:spcAft>
                      </a:pPr>
                      <a:r>
                        <a:rPr lang="zh-CN" sz="1500" dirty="0">
                          <a:solidFill>
                            <a:schemeClr val="bg1">
                              <a:lumMod val="50000"/>
                            </a:schemeClr>
                          </a:solidFill>
                          <a:effectLst/>
                          <a:latin typeface="+mj-ea"/>
                          <a:ea typeface="+mj-ea"/>
                        </a:rPr>
                        <a:t>参与申办、办理、监管</a:t>
                      </a:r>
                      <a:r>
                        <a:rPr lang="en-US" sz="1500" dirty="0">
                          <a:solidFill>
                            <a:schemeClr val="bg1">
                              <a:lumMod val="50000"/>
                            </a:schemeClr>
                          </a:solidFill>
                          <a:effectLst/>
                          <a:latin typeface="+mj-ea"/>
                          <a:ea typeface="+mj-ea"/>
                        </a:rPr>
                        <a:t>NF</a:t>
                      </a:r>
                      <a:r>
                        <a:rPr lang="zh-CN" sz="1500" dirty="0">
                          <a:solidFill>
                            <a:schemeClr val="bg1">
                              <a:lumMod val="50000"/>
                            </a:schemeClr>
                          </a:solidFill>
                          <a:effectLst/>
                          <a:latin typeface="+mj-ea"/>
                          <a:ea typeface="+mj-ea"/>
                        </a:rPr>
                        <a:t>市工商行政许可事项。</a:t>
                      </a:r>
                    </a:p>
                  </a:txBody>
                  <a:tcPr marL="68580" marR="68580" marT="0" marB="0"/>
                </a:tc>
                <a:extLst>
                  <a:ext uri="{0D108BD9-81ED-4DB2-BD59-A6C34878D82A}">
                    <a16:rowId xmlns:a16="http://schemas.microsoft.com/office/drawing/2014/main" val="10001"/>
                  </a:ext>
                </a:extLst>
              </a:tr>
              <a:tr h="337036">
                <a:tc>
                  <a:txBody>
                    <a:bodyPr/>
                    <a:lstStyle/>
                    <a:p>
                      <a:pPr algn="r">
                        <a:spcAft>
                          <a:spcPts val="0"/>
                        </a:spcAft>
                      </a:pPr>
                      <a:r>
                        <a:rPr lang="zh-CN" altLang="en-US" sz="1500" b="1" dirty="0">
                          <a:solidFill>
                            <a:schemeClr val="bg1">
                              <a:lumMod val="50000"/>
                            </a:schemeClr>
                          </a:solidFill>
                          <a:effectLst/>
                          <a:latin typeface="+mj-ea"/>
                          <a:ea typeface="+mj-ea"/>
                        </a:rPr>
                        <a:t>把：</a:t>
                      </a:r>
                      <a:endParaRPr lang="zh-CN" sz="1500" b="1" dirty="0">
                        <a:solidFill>
                          <a:schemeClr val="bg1">
                            <a:lumMod val="50000"/>
                          </a:schemeClr>
                        </a:solidFill>
                        <a:effectLst/>
                        <a:latin typeface="+mj-ea"/>
                        <a:ea typeface="+mj-ea"/>
                      </a:endParaRPr>
                    </a:p>
                  </a:txBody>
                  <a:tcPr marL="68580" marR="68580" marT="0" marB="0"/>
                </a:tc>
                <a:tc>
                  <a:txBody>
                    <a:bodyPr/>
                    <a:lstStyle/>
                    <a:p>
                      <a:pPr>
                        <a:spcAft>
                          <a:spcPts val="0"/>
                        </a:spcAft>
                      </a:pPr>
                      <a:r>
                        <a:rPr lang="zh-CN" sz="1500" dirty="0">
                          <a:solidFill>
                            <a:schemeClr val="bg1">
                              <a:lumMod val="50000"/>
                            </a:schemeClr>
                          </a:solidFill>
                          <a:effectLst/>
                          <a:latin typeface="+mj-ea"/>
                          <a:ea typeface="+mj-ea"/>
                        </a:rPr>
                        <a:t>一种工具和工具使用的支持环境。</a:t>
                      </a:r>
                    </a:p>
                  </a:txBody>
                  <a:tcPr marL="68580" marR="68580" marT="0" marB="0"/>
                </a:tc>
                <a:extLst>
                  <a:ext uri="{0D108BD9-81ED-4DB2-BD59-A6C34878D82A}">
                    <a16:rowId xmlns:a16="http://schemas.microsoft.com/office/drawing/2014/main" val="10002"/>
                  </a:ext>
                </a:extLst>
              </a:tr>
              <a:tr h="674075">
                <a:tc>
                  <a:txBody>
                    <a:bodyPr/>
                    <a:lstStyle/>
                    <a:p>
                      <a:pPr algn="r">
                        <a:spcAft>
                          <a:spcPts val="0"/>
                        </a:spcAft>
                      </a:pPr>
                      <a:r>
                        <a:rPr lang="zh-CN" sz="1500" b="1" dirty="0">
                          <a:solidFill>
                            <a:schemeClr val="bg1">
                              <a:lumMod val="50000"/>
                            </a:schemeClr>
                          </a:solidFill>
                          <a:effectLst/>
                          <a:latin typeface="+mj-ea"/>
                          <a:ea typeface="+mj-ea"/>
                        </a:rPr>
                        <a:t>用于</a:t>
                      </a:r>
                      <a:r>
                        <a:rPr lang="zh-CN" altLang="en-US" sz="1500" b="1" dirty="0">
                          <a:solidFill>
                            <a:schemeClr val="bg1">
                              <a:lumMod val="50000"/>
                            </a:schemeClr>
                          </a:solidFill>
                          <a:effectLst/>
                          <a:latin typeface="+mj-ea"/>
                          <a:ea typeface="+mj-ea"/>
                        </a:rPr>
                        <a:t>：</a:t>
                      </a:r>
                      <a:endParaRPr lang="zh-CN" sz="1500" b="1" dirty="0">
                        <a:solidFill>
                          <a:schemeClr val="bg1">
                            <a:lumMod val="50000"/>
                          </a:schemeClr>
                        </a:solidFill>
                        <a:effectLst/>
                        <a:latin typeface="+mj-ea"/>
                        <a:ea typeface="+mj-ea"/>
                      </a:endParaRPr>
                    </a:p>
                  </a:txBody>
                  <a:tcPr marL="68580" marR="68580" marT="0" marB="0"/>
                </a:tc>
                <a:tc>
                  <a:txBody>
                    <a:bodyPr/>
                    <a:lstStyle/>
                    <a:p>
                      <a:pPr>
                        <a:spcAft>
                          <a:spcPts val="0"/>
                        </a:spcAft>
                      </a:pPr>
                      <a:r>
                        <a:rPr lang="zh-CN" sz="1500" dirty="0">
                          <a:solidFill>
                            <a:schemeClr val="bg1">
                              <a:lumMod val="50000"/>
                            </a:schemeClr>
                          </a:solidFill>
                          <a:effectLst/>
                          <a:latin typeface="+mj-ea"/>
                          <a:ea typeface="+mj-ea"/>
                        </a:rPr>
                        <a:t>支持联机业务处理与业务信息查询，实现一站式工商行政许可事项办理政府服务的工作。</a:t>
                      </a:r>
                    </a:p>
                  </a:txBody>
                  <a:tcPr marL="68580" marR="68580" marT="0" marB="0"/>
                </a:tc>
                <a:extLst>
                  <a:ext uri="{0D108BD9-81ED-4DB2-BD59-A6C34878D82A}">
                    <a16:rowId xmlns:a16="http://schemas.microsoft.com/office/drawing/2014/main" val="10003"/>
                  </a:ext>
                </a:extLst>
              </a:tr>
              <a:tr h="337036">
                <a:tc>
                  <a:txBody>
                    <a:bodyPr/>
                    <a:lstStyle/>
                    <a:p>
                      <a:pPr algn="r">
                        <a:spcAft>
                          <a:spcPts val="0"/>
                        </a:spcAft>
                      </a:pPr>
                      <a:r>
                        <a:rPr lang="zh-CN" sz="1500" b="1" dirty="0">
                          <a:solidFill>
                            <a:schemeClr val="bg1">
                              <a:lumMod val="50000"/>
                            </a:schemeClr>
                          </a:solidFill>
                          <a:effectLst/>
                          <a:latin typeface="+mj-ea"/>
                          <a:ea typeface="+mj-ea"/>
                        </a:rPr>
                        <a:t>不同于</a:t>
                      </a:r>
                      <a:r>
                        <a:rPr lang="zh-CN" altLang="en-US" sz="1500" b="1" dirty="0">
                          <a:solidFill>
                            <a:schemeClr val="bg1">
                              <a:lumMod val="50000"/>
                            </a:schemeClr>
                          </a:solidFill>
                          <a:effectLst/>
                          <a:latin typeface="+mj-ea"/>
                          <a:ea typeface="+mj-ea"/>
                        </a:rPr>
                        <a:t>：</a:t>
                      </a:r>
                      <a:endParaRPr lang="zh-CN" sz="1500" b="1" dirty="0">
                        <a:solidFill>
                          <a:schemeClr val="bg1">
                            <a:lumMod val="50000"/>
                          </a:schemeClr>
                        </a:solidFill>
                        <a:effectLst/>
                        <a:latin typeface="+mj-ea"/>
                        <a:ea typeface="+mj-ea"/>
                      </a:endParaRPr>
                    </a:p>
                  </a:txBody>
                  <a:tcPr marL="68580" marR="68580" marT="0" marB="0"/>
                </a:tc>
                <a:tc>
                  <a:txBody>
                    <a:bodyPr/>
                    <a:lstStyle/>
                    <a:p>
                      <a:pPr>
                        <a:spcAft>
                          <a:spcPts val="0"/>
                        </a:spcAft>
                      </a:pPr>
                      <a:r>
                        <a:rPr lang="zh-CN" sz="1500" dirty="0">
                          <a:solidFill>
                            <a:schemeClr val="bg1">
                              <a:lumMod val="50000"/>
                            </a:schemeClr>
                          </a:solidFill>
                          <a:effectLst/>
                          <a:latin typeface="+mj-ea"/>
                          <a:ea typeface="+mj-ea"/>
                        </a:rPr>
                        <a:t>现行的“工商行政业务管理系统”</a:t>
                      </a:r>
                    </a:p>
                  </a:txBody>
                  <a:tcPr marL="68580" marR="68580" marT="0" marB="0"/>
                </a:tc>
                <a:extLst>
                  <a:ext uri="{0D108BD9-81ED-4DB2-BD59-A6C34878D82A}">
                    <a16:rowId xmlns:a16="http://schemas.microsoft.com/office/drawing/2014/main" val="10004"/>
                  </a:ext>
                </a:extLst>
              </a:tr>
              <a:tr h="2095178">
                <a:tc>
                  <a:txBody>
                    <a:bodyPr/>
                    <a:lstStyle/>
                    <a:p>
                      <a:pPr algn="r">
                        <a:spcAft>
                          <a:spcPts val="0"/>
                        </a:spcAft>
                      </a:pPr>
                      <a:r>
                        <a:rPr lang="zh-CN" sz="1500" b="1" dirty="0">
                          <a:solidFill>
                            <a:schemeClr val="bg1">
                              <a:lumMod val="50000"/>
                            </a:schemeClr>
                          </a:solidFill>
                          <a:effectLst/>
                          <a:latin typeface="+mj-ea"/>
                          <a:ea typeface="+mj-ea"/>
                        </a:rPr>
                        <a:t>我们的产品</a:t>
                      </a:r>
                      <a:r>
                        <a:rPr lang="zh-CN" altLang="en-US" sz="1500" b="1" dirty="0">
                          <a:solidFill>
                            <a:schemeClr val="bg1">
                              <a:lumMod val="50000"/>
                            </a:schemeClr>
                          </a:solidFill>
                          <a:effectLst/>
                          <a:latin typeface="+mj-ea"/>
                          <a:ea typeface="+mj-ea"/>
                        </a:rPr>
                        <a:t>：</a:t>
                      </a:r>
                      <a:endParaRPr lang="zh-CN" sz="1500" b="1" dirty="0">
                        <a:solidFill>
                          <a:schemeClr val="bg1">
                            <a:lumMod val="50000"/>
                          </a:schemeClr>
                        </a:solidFill>
                        <a:effectLst/>
                        <a:latin typeface="+mj-ea"/>
                        <a:ea typeface="+mj-ea"/>
                      </a:endParaRPr>
                    </a:p>
                  </a:txBody>
                  <a:tcPr marL="68580" marR="68580" marT="0" marB="0"/>
                </a:tc>
                <a:tc>
                  <a:txBody>
                    <a:bodyPr/>
                    <a:lstStyle/>
                    <a:p>
                      <a:pPr marL="342900" lvl="0" indent="-342900">
                        <a:spcAft>
                          <a:spcPts val="0"/>
                        </a:spcAft>
                        <a:buFont typeface="Wingdings"/>
                        <a:buChar char=""/>
                      </a:pPr>
                      <a:r>
                        <a:rPr lang="zh-CN" sz="1500" b="1" dirty="0">
                          <a:solidFill>
                            <a:schemeClr val="bg1">
                              <a:lumMod val="50000"/>
                            </a:schemeClr>
                          </a:solidFill>
                          <a:effectLst/>
                          <a:latin typeface="+mj-ea"/>
                          <a:ea typeface="+mj-ea"/>
                        </a:rPr>
                        <a:t>为申办人提供集中的申办环境（在线互联网门户或者市政服务中心窗口），</a:t>
                      </a:r>
                      <a:r>
                        <a:rPr lang="zh-CN" sz="1500" b="1" dirty="0">
                          <a:solidFill>
                            <a:srgbClr val="FF0000"/>
                          </a:solidFill>
                          <a:effectLst/>
                          <a:latin typeface="+mj-ea"/>
                          <a:ea typeface="+mj-ea"/>
                        </a:rPr>
                        <a:t>简化</a:t>
                      </a:r>
                      <a:r>
                        <a:rPr lang="zh-CN" sz="1500" b="1" dirty="0">
                          <a:solidFill>
                            <a:schemeClr val="bg1">
                              <a:lumMod val="50000"/>
                            </a:schemeClr>
                          </a:solidFill>
                          <a:effectLst/>
                          <a:latin typeface="+mj-ea"/>
                          <a:ea typeface="+mj-ea"/>
                        </a:rPr>
                        <a:t>申办人办理</a:t>
                      </a:r>
                      <a:r>
                        <a:rPr lang="zh-CN" sz="1500" b="1" dirty="0">
                          <a:solidFill>
                            <a:srgbClr val="FF0000"/>
                          </a:solidFill>
                          <a:effectLst/>
                          <a:latin typeface="+mj-ea"/>
                          <a:ea typeface="+mj-ea"/>
                        </a:rPr>
                        <a:t>手续</a:t>
                      </a:r>
                      <a:r>
                        <a:rPr lang="zh-CN" sz="1500" b="1" dirty="0">
                          <a:solidFill>
                            <a:schemeClr val="bg1">
                              <a:lumMod val="50000"/>
                            </a:schemeClr>
                          </a:solidFill>
                          <a:effectLst/>
                          <a:latin typeface="+mj-ea"/>
                          <a:ea typeface="+mj-ea"/>
                        </a:rPr>
                        <a:t>，</a:t>
                      </a:r>
                      <a:r>
                        <a:rPr lang="zh-CN" sz="1500" b="1" dirty="0">
                          <a:solidFill>
                            <a:srgbClr val="FF0000"/>
                          </a:solidFill>
                          <a:effectLst/>
                          <a:latin typeface="+mj-ea"/>
                          <a:ea typeface="+mj-ea"/>
                        </a:rPr>
                        <a:t>提供</a:t>
                      </a:r>
                      <a:r>
                        <a:rPr lang="zh-CN" sz="1500" b="1" dirty="0">
                          <a:solidFill>
                            <a:schemeClr val="bg1">
                              <a:lumMod val="50000"/>
                            </a:schemeClr>
                          </a:solidFill>
                          <a:effectLst/>
                          <a:latin typeface="+mj-ea"/>
                          <a:ea typeface="+mj-ea"/>
                        </a:rPr>
                        <a:t>办理过程信息即时查询及事务办结通知</a:t>
                      </a:r>
                      <a:r>
                        <a:rPr lang="zh-CN" sz="1500" b="1" dirty="0">
                          <a:solidFill>
                            <a:srgbClr val="FF0000"/>
                          </a:solidFill>
                          <a:effectLst/>
                          <a:latin typeface="+mj-ea"/>
                          <a:ea typeface="+mj-ea"/>
                        </a:rPr>
                        <a:t>服务</a:t>
                      </a:r>
                      <a:r>
                        <a:rPr lang="zh-CN" sz="1500" b="1" dirty="0">
                          <a:solidFill>
                            <a:schemeClr val="bg1">
                              <a:lumMod val="50000"/>
                            </a:schemeClr>
                          </a:solidFill>
                          <a:effectLst/>
                          <a:latin typeface="+mj-ea"/>
                          <a:ea typeface="+mj-ea"/>
                        </a:rPr>
                        <a:t>；</a:t>
                      </a:r>
                    </a:p>
                    <a:p>
                      <a:pPr marL="342900" lvl="0" indent="-342900">
                        <a:spcAft>
                          <a:spcPts val="0"/>
                        </a:spcAft>
                        <a:buFont typeface="Wingdings"/>
                        <a:buChar char=""/>
                      </a:pPr>
                      <a:r>
                        <a:rPr lang="zh-CN" sz="1500" b="1" dirty="0">
                          <a:solidFill>
                            <a:schemeClr val="bg1">
                              <a:lumMod val="50000"/>
                            </a:schemeClr>
                          </a:solidFill>
                          <a:effectLst/>
                          <a:latin typeface="+mj-ea"/>
                          <a:ea typeface="+mj-ea"/>
                        </a:rPr>
                        <a:t>为承办人员</a:t>
                      </a:r>
                      <a:r>
                        <a:rPr lang="zh-CN" sz="1500" b="1" dirty="0">
                          <a:solidFill>
                            <a:srgbClr val="FF0000"/>
                          </a:solidFill>
                          <a:effectLst/>
                          <a:latin typeface="+mj-ea"/>
                          <a:ea typeface="+mj-ea"/>
                        </a:rPr>
                        <a:t>提供</a:t>
                      </a:r>
                      <a:r>
                        <a:rPr lang="zh-CN" sz="1500" b="1" dirty="0">
                          <a:solidFill>
                            <a:schemeClr val="bg1">
                              <a:lumMod val="50000"/>
                            </a:schemeClr>
                          </a:solidFill>
                          <a:effectLst/>
                          <a:latin typeface="+mj-ea"/>
                          <a:ea typeface="+mj-ea"/>
                        </a:rPr>
                        <a:t>统一的业务受理、办理及关联事项信息处理自动转接服务</a:t>
                      </a:r>
                      <a:r>
                        <a:rPr lang="zh-CN" sz="1500" b="1" dirty="0">
                          <a:solidFill>
                            <a:srgbClr val="FF0000"/>
                          </a:solidFill>
                          <a:effectLst/>
                          <a:latin typeface="+mj-ea"/>
                          <a:ea typeface="+mj-ea"/>
                        </a:rPr>
                        <a:t>工具和环境</a:t>
                      </a:r>
                      <a:r>
                        <a:rPr lang="zh-CN" sz="1500" b="1" dirty="0">
                          <a:solidFill>
                            <a:schemeClr val="bg1">
                              <a:lumMod val="50000"/>
                            </a:schemeClr>
                          </a:solidFill>
                          <a:effectLst/>
                          <a:latin typeface="+mj-ea"/>
                          <a:ea typeface="+mj-ea"/>
                        </a:rPr>
                        <a:t>；</a:t>
                      </a:r>
                    </a:p>
                    <a:p>
                      <a:pPr marL="342900" lvl="0" indent="-342900">
                        <a:spcAft>
                          <a:spcPts val="0"/>
                        </a:spcAft>
                        <a:buFont typeface="Wingdings"/>
                        <a:buChar char=""/>
                      </a:pPr>
                      <a:r>
                        <a:rPr lang="zh-CN" sz="1500" b="1" dirty="0">
                          <a:solidFill>
                            <a:schemeClr val="bg1">
                              <a:lumMod val="50000"/>
                            </a:schemeClr>
                          </a:solidFill>
                          <a:effectLst/>
                          <a:latin typeface="+mj-ea"/>
                          <a:ea typeface="+mj-ea"/>
                        </a:rPr>
                        <a:t>为参与行政事项许可并联审批的关联局委办提供统一的数据交换平台，在此平台基础上实现工商行政许可事项一站式服务信息支持基础体系，并以此作为全市其它行政许可事项一站式服务支持体系</a:t>
                      </a:r>
                      <a:r>
                        <a:rPr lang="zh-CN" sz="1500" b="1" dirty="0">
                          <a:solidFill>
                            <a:srgbClr val="FF0000"/>
                          </a:solidFill>
                          <a:effectLst/>
                          <a:latin typeface="+mj-ea"/>
                          <a:ea typeface="+mj-ea"/>
                        </a:rPr>
                        <a:t>应用的标杆</a:t>
                      </a:r>
                      <a:r>
                        <a:rPr lang="zh-CN" sz="1500" b="1" dirty="0">
                          <a:solidFill>
                            <a:schemeClr val="bg1">
                              <a:lumMod val="50000"/>
                            </a:schemeClr>
                          </a:solidFill>
                          <a:effectLst/>
                          <a:latin typeface="+mj-ea"/>
                          <a:ea typeface="+mj-ea"/>
                        </a:rPr>
                        <a:t>；</a:t>
                      </a:r>
                    </a:p>
                    <a:p>
                      <a:pPr marL="342900" lvl="0" indent="-342900">
                        <a:spcAft>
                          <a:spcPts val="0"/>
                        </a:spcAft>
                        <a:buFont typeface="Wingdings"/>
                        <a:buChar char=""/>
                      </a:pPr>
                      <a:r>
                        <a:rPr lang="zh-CN" sz="1500" b="1" dirty="0">
                          <a:solidFill>
                            <a:schemeClr val="bg1">
                              <a:lumMod val="50000"/>
                            </a:schemeClr>
                          </a:solidFill>
                          <a:effectLst/>
                          <a:latin typeface="+mj-ea"/>
                          <a:ea typeface="+mj-ea"/>
                        </a:rPr>
                        <a:t>为</a:t>
                      </a:r>
                      <a:r>
                        <a:rPr lang="en-US" sz="1500" b="1" dirty="0">
                          <a:solidFill>
                            <a:schemeClr val="bg1">
                              <a:lumMod val="50000"/>
                            </a:schemeClr>
                          </a:solidFill>
                          <a:effectLst/>
                          <a:latin typeface="+mj-ea"/>
                          <a:ea typeface="+mj-ea"/>
                        </a:rPr>
                        <a:t>NF</a:t>
                      </a:r>
                      <a:r>
                        <a:rPr lang="zh-CN" sz="1500" b="1" dirty="0">
                          <a:solidFill>
                            <a:schemeClr val="bg1">
                              <a:lumMod val="50000"/>
                            </a:schemeClr>
                          </a:solidFill>
                          <a:effectLst/>
                          <a:latin typeface="+mj-ea"/>
                          <a:ea typeface="+mj-ea"/>
                        </a:rPr>
                        <a:t>市政府与行政许可事项相关的业务办理相关政府服务资源实现</a:t>
                      </a:r>
                      <a:r>
                        <a:rPr lang="zh-CN" sz="1500" b="1" dirty="0">
                          <a:solidFill>
                            <a:srgbClr val="FF0000"/>
                          </a:solidFill>
                          <a:effectLst/>
                          <a:latin typeface="+mj-ea"/>
                          <a:ea typeface="+mj-ea"/>
                        </a:rPr>
                        <a:t>统一管理</a:t>
                      </a:r>
                      <a:r>
                        <a:rPr lang="zh-CN" sz="1500" b="1" dirty="0">
                          <a:solidFill>
                            <a:schemeClr val="bg1">
                              <a:lumMod val="50000"/>
                            </a:schemeClr>
                          </a:solidFill>
                          <a:effectLst/>
                          <a:latin typeface="+mj-ea"/>
                          <a:ea typeface="+mj-ea"/>
                        </a:rPr>
                        <a:t>。</a:t>
                      </a: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0691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软件项目（其他项目一样）的终极目标</a:t>
            </a:r>
          </a:p>
        </p:txBody>
      </p:sp>
      <p:graphicFrame>
        <p:nvGraphicFramePr>
          <p:cNvPr id="3" name="表格 2"/>
          <p:cNvGraphicFramePr>
            <a:graphicFrameLocks noGrp="1"/>
          </p:cNvGraphicFramePr>
          <p:nvPr>
            <p:extLst>
              <p:ext uri="{D42A27DB-BD31-4B8C-83A1-F6EECF244321}">
                <p14:modId xmlns:p14="http://schemas.microsoft.com/office/powerpoint/2010/main" val="654099358"/>
              </p:ext>
            </p:extLst>
          </p:nvPr>
        </p:nvGraphicFramePr>
        <p:xfrm>
          <a:off x="1979393" y="1348448"/>
          <a:ext cx="8429662" cy="1854200"/>
        </p:xfrm>
        <a:graphic>
          <a:graphicData uri="http://schemas.openxmlformats.org/drawingml/2006/table">
            <a:tbl>
              <a:tblPr firstRow="1" bandRow="1">
                <a:tableStyleId>{5C22544A-7EE6-4342-B048-85BDC9FD1C3A}</a:tableStyleId>
              </a:tblPr>
              <a:tblGrid>
                <a:gridCol w="1284395">
                  <a:extLst>
                    <a:ext uri="{9D8B030D-6E8A-4147-A177-3AD203B41FA5}">
                      <a16:colId xmlns:a16="http://schemas.microsoft.com/office/drawing/2014/main" val="20000"/>
                    </a:ext>
                  </a:extLst>
                </a:gridCol>
                <a:gridCol w="7145267">
                  <a:extLst>
                    <a:ext uri="{9D8B030D-6E8A-4147-A177-3AD203B41FA5}">
                      <a16:colId xmlns:a16="http://schemas.microsoft.com/office/drawing/2014/main" val="20001"/>
                    </a:ext>
                  </a:extLst>
                </a:gridCol>
              </a:tblGrid>
              <a:tr h="370840">
                <a:tc>
                  <a:txBody>
                    <a:bodyPr/>
                    <a:lstStyle/>
                    <a:p>
                      <a:pPr algn="r"/>
                      <a:r>
                        <a:rPr lang="zh-CN" altLang="en-US" sz="1600" b="0" kern="1200" dirty="0">
                          <a:solidFill>
                            <a:schemeClr val="bg1"/>
                          </a:solidFill>
                          <a:latin typeface="+mj-ea"/>
                          <a:ea typeface="+mj-ea"/>
                          <a:cs typeface="+mn-cs"/>
                        </a:rPr>
                        <a:t>第一目标：</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创造价值（利润更高</a:t>
                      </a:r>
                      <a:r>
                        <a:rPr lang="en-US" altLang="zh-CN" sz="1600" b="0" dirty="0">
                          <a:solidFill>
                            <a:schemeClr val="bg1"/>
                          </a:solidFill>
                          <a:latin typeface="+mj-ea"/>
                          <a:ea typeface="+mj-ea"/>
                        </a:rPr>
                        <a:t>……</a:t>
                      </a:r>
                      <a:r>
                        <a:rPr lang="zh-CN" altLang="en-US" sz="1600" b="0" dirty="0">
                          <a:solidFill>
                            <a:schemeClr val="bg1"/>
                          </a:solidFill>
                          <a:latin typeface="+mj-ea"/>
                          <a:ea typeface="+mj-ea"/>
                        </a:rPr>
                        <a:t>）</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zh-CN" altLang="en-US" sz="1600" b="0" kern="1200" dirty="0">
                          <a:solidFill>
                            <a:schemeClr val="bg1"/>
                          </a:solidFill>
                          <a:latin typeface="+mj-ea"/>
                          <a:ea typeface="+mj-ea"/>
                          <a:cs typeface="+mn-cs"/>
                        </a:rPr>
                        <a:t>第二目标：</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提高质量（相同投入情况下，产出物的质量更高</a:t>
                      </a:r>
                      <a:r>
                        <a:rPr lang="en-US" altLang="zh-CN" sz="1600" b="0" dirty="0">
                          <a:solidFill>
                            <a:schemeClr val="bg1"/>
                          </a:solidFill>
                          <a:latin typeface="+mj-ea"/>
                          <a:ea typeface="+mj-ea"/>
                        </a:rPr>
                        <a:t>……</a:t>
                      </a:r>
                      <a:r>
                        <a:rPr lang="zh-CN" altLang="en-US" sz="1600" b="0"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zh-CN" altLang="en-US" sz="1600" b="0" kern="1200" dirty="0">
                          <a:solidFill>
                            <a:schemeClr val="bg1"/>
                          </a:solidFill>
                          <a:latin typeface="+mj-ea"/>
                          <a:ea typeface="+mj-ea"/>
                          <a:cs typeface="+mn-cs"/>
                        </a:rPr>
                        <a:t>第三目标：</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减少成本（相同的项目规模，完成合格的产出物需要更少的成本</a:t>
                      </a:r>
                      <a:r>
                        <a:rPr lang="en-US" altLang="zh-CN" sz="1600" b="0" kern="1200" dirty="0">
                          <a:solidFill>
                            <a:schemeClr val="bg1"/>
                          </a:solidFill>
                          <a:latin typeface="+mj-ea"/>
                          <a:ea typeface="+mj-ea"/>
                          <a:cs typeface="+mn-cs"/>
                        </a:rPr>
                        <a:t>……</a:t>
                      </a:r>
                      <a:r>
                        <a:rPr lang="zh-CN" altLang="en-US" sz="1600" b="0" kern="1200" dirty="0">
                          <a:solidFill>
                            <a:schemeClr val="bg1"/>
                          </a:solidFill>
                          <a:latin typeface="+mj-ea"/>
                          <a:ea typeface="+mj-ea"/>
                          <a:cs typeface="+mn-cs"/>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zh-CN" altLang="en-US" sz="1600" b="0" kern="1200" dirty="0">
                          <a:solidFill>
                            <a:schemeClr val="bg1"/>
                          </a:solidFill>
                          <a:latin typeface="+mj-ea"/>
                          <a:ea typeface="+mj-ea"/>
                          <a:cs typeface="+mn-cs"/>
                        </a:rPr>
                        <a:t>第四目标：</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加快进度（相同的项目规模，完成合格的产出物需要更少的时间</a:t>
                      </a:r>
                      <a:r>
                        <a:rPr lang="en-US" altLang="zh-CN" sz="1600" b="0" kern="1200" dirty="0">
                          <a:solidFill>
                            <a:schemeClr val="bg1"/>
                          </a:solidFill>
                          <a:latin typeface="+mj-ea"/>
                          <a:ea typeface="+mj-ea"/>
                          <a:cs typeface="+mn-cs"/>
                        </a:rPr>
                        <a:t>……</a:t>
                      </a:r>
                      <a:r>
                        <a:rPr lang="zh-CN" altLang="en-US" sz="1600" b="0" kern="1200" dirty="0">
                          <a:solidFill>
                            <a:schemeClr val="bg1"/>
                          </a:solidFill>
                          <a:latin typeface="+mj-ea"/>
                          <a:ea typeface="+mj-ea"/>
                          <a:cs typeface="+mn-cs"/>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r"/>
                      <a:r>
                        <a:rPr lang="en-US" altLang="zh-CN" sz="1600" b="0" dirty="0">
                          <a:solidFill>
                            <a:schemeClr val="bg1"/>
                          </a:solidFill>
                          <a:latin typeface="+mj-ea"/>
                          <a:ea typeface="+mj-ea"/>
                        </a:rPr>
                        <a:t>……</a:t>
                      </a:r>
                      <a:r>
                        <a:rPr lang="zh-CN" altLang="en-US" sz="1600" b="0"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bg1"/>
                          </a:solidFill>
                          <a:latin typeface="+mj-ea"/>
                          <a:ea typeface="+mj-ea"/>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843740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软件项目的过程、活动与规约</a:t>
            </a:r>
          </a:p>
        </p:txBody>
      </p:sp>
      <p:graphicFrame>
        <p:nvGraphicFramePr>
          <p:cNvPr id="3" name="表格 2"/>
          <p:cNvGraphicFramePr>
            <a:graphicFrameLocks noGrp="1"/>
          </p:cNvGraphicFramePr>
          <p:nvPr>
            <p:extLst>
              <p:ext uri="{D42A27DB-BD31-4B8C-83A1-F6EECF244321}">
                <p14:modId xmlns:p14="http://schemas.microsoft.com/office/powerpoint/2010/main" val="3515254459"/>
              </p:ext>
            </p:extLst>
          </p:nvPr>
        </p:nvGraphicFramePr>
        <p:xfrm>
          <a:off x="1872516" y="1395948"/>
          <a:ext cx="8429661" cy="4066060"/>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4025735">
                  <a:extLst>
                    <a:ext uri="{9D8B030D-6E8A-4147-A177-3AD203B41FA5}">
                      <a16:colId xmlns:a16="http://schemas.microsoft.com/office/drawing/2014/main" val="20001"/>
                    </a:ext>
                  </a:extLst>
                </a:gridCol>
                <a:gridCol w="3826166">
                  <a:extLst>
                    <a:ext uri="{9D8B030D-6E8A-4147-A177-3AD203B41FA5}">
                      <a16:colId xmlns:a16="http://schemas.microsoft.com/office/drawing/2014/main" val="20002"/>
                    </a:ext>
                  </a:extLst>
                </a:gridCol>
              </a:tblGrid>
              <a:tr h="242847">
                <a:tc>
                  <a:txBody>
                    <a:bodyPr/>
                    <a:lstStyle/>
                    <a:p>
                      <a:pPr algn="l"/>
                      <a:endParaRPr lang="zh-CN" altLang="en-US" sz="1600" b="1"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1"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084">
                <a:tc>
                  <a:txBody>
                    <a:bodyPr/>
                    <a:lstStyle/>
                    <a:p>
                      <a:pPr algn="l"/>
                      <a:endParaRPr lang="zh-CN" altLang="en-US" sz="1600" b="1" dirty="0">
                        <a:solidFill>
                          <a:schemeClr val="bg1"/>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mj-ea"/>
                          <a:ea typeface="+mj-ea"/>
                        </a:rPr>
                        <a:t>一般陈述</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mj-ea"/>
                          <a:ea typeface="+mj-ea"/>
                        </a:rPr>
                        <a:t>软件项目必须的陈述</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为了满足某一类用户的需求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软件目标与约束</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有一位获得授权的人负责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软件项目经理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将若干软件工程师和职能人员组合在一起</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软件人员、人力资源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2130">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使用必要的工具、设施与经费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其他资源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1767">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在一段时间内</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项目阶段</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01767">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一步一步地完成一系列任务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软件活动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01767">
                <a:tc>
                  <a:txBody>
                    <a:bodyPr/>
                    <a:lstStyle/>
                    <a:p>
                      <a:pPr algn="r"/>
                      <a:r>
                        <a:rPr lang="en-US" altLang="zh-CN" sz="1600" dirty="0">
                          <a:solidFill>
                            <a:schemeClr val="bg1">
                              <a:lumMod val="50000"/>
                            </a:schemeClr>
                          </a:solidFill>
                          <a:latin typeface="+mj-ea"/>
                          <a:ea typeface="+mj-ea"/>
                        </a:rPr>
                        <a:t>7.</a:t>
                      </a:r>
                      <a:endParaRPr lang="zh-CN" altLang="en-US" sz="160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生成满足用户需要的软件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软件产品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01767">
                <a:tc>
                  <a:txBody>
                    <a:bodyPr/>
                    <a:lstStyle/>
                    <a:p>
                      <a:pPr algn="r"/>
                      <a:r>
                        <a:rPr lang="en-US" altLang="zh-CN" sz="1600">
                          <a:solidFill>
                            <a:schemeClr val="bg1">
                              <a:lumMod val="50000"/>
                            </a:schemeClr>
                          </a:solidFill>
                          <a:latin typeface="+mj-ea"/>
                          <a:ea typeface="+mj-ea"/>
                        </a:rPr>
                        <a:t>8.</a:t>
                      </a:r>
                      <a:endParaRPr lang="zh-CN" altLang="en-US" sz="160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latin typeface="+mj-ea"/>
                          <a:ea typeface="+mj-ea"/>
                        </a:rPr>
                        <a:t>供用户使用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latin typeface="+mj-ea"/>
                          <a:ea typeface="+mj-ea"/>
                        </a:rPr>
                        <a:t>产品交付</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16968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软件项目的过程、活动与规约（续）</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512" y="1066388"/>
            <a:ext cx="8815387"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15228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软件项目管理的范围</a:t>
            </a:r>
          </a:p>
        </p:txBody>
      </p:sp>
      <p:graphicFrame>
        <p:nvGraphicFramePr>
          <p:cNvPr id="3" name="表格 2"/>
          <p:cNvGraphicFramePr>
            <a:graphicFrameLocks noGrp="1"/>
          </p:cNvGraphicFramePr>
          <p:nvPr>
            <p:extLst>
              <p:ext uri="{D42A27DB-BD31-4B8C-83A1-F6EECF244321}">
                <p14:modId xmlns:p14="http://schemas.microsoft.com/office/powerpoint/2010/main" val="489972488"/>
              </p:ext>
            </p:extLst>
          </p:nvPr>
        </p:nvGraphicFramePr>
        <p:xfrm>
          <a:off x="1979393" y="1348448"/>
          <a:ext cx="8429662" cy="5273040"/>
        </p:xfrm>
        <a:graphic>
          <a:graphicData uri="http://schemas.openxmlformats.org/drawingml/2006/table">
            <a:tbl>
              <a:tblPr firstRow="1" bandRow="1">
                <a:tableStyleId>{5C22544A-7EE6-4342-B048-85BDC9FD1C3A}</a:tableStyleId>
              </a:tblPr>
              <a:tblGrid>
                <a:gridCol w="542134">
                  <a:extLst>
                    <a:ext uri="{9D8B030D-6E8A-4147-A177-3AD203B41FA5}">
                      <a16:colId xmlns:a16="http://schemas.microsoft.com/office/drawing/2014/main" val="20000"/>
                    </a:ext>
                  </a:extLst>
                </a:gridCol>
                <a:gridCol w="7887528">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1.</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项目目标与范围的识别与需求管理</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项目估计、计划和任务分解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en-US" altLang="zh-CN" sz="1600" b="0" dirty="0">
                          <a:solidFill>
                            <a:schemeClr val="bg1"/>
                          </a:solidFill>
                          <a:latin typeface="+mj-ea"/>
                          <a:ea typeface="+mj-ea"/>
                        </a:rPr>
                        <a:t>3.</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项目阶段与时间管理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en-US" altLang="zh-CN" sz="1600" b="0" dirty="0">
                          <a:solidFill>
                            <a:schemeClr val="bg1"/>
                          </a:solidFill>
                          <a:latin typeface="+mj-ea"/>
                          <a:ea typeface="+mj-ea"/>
                        </a:rPr>
                        <a:t>4.</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人力资源管理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r"/>
                      <a:r>
                        <a:rPr lang="en-US" altLang="zh-CN" sz="1600" b="0" dirty="0">
                          <a:solidFill>
                            <a:schemeClr val="bg1"/>
                          </a:solidFill>
                          <a:latin typeface="+mj-ea"/>
                          <a:ea typeface="+mj-ea"/>
                        </a:rPr>
                        <a:t>5.</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人际交流管理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r"/>
                      <a:r>
                        <a:rPr lang="en-US" altLang="zh-CN" sz="1600" b="0" dirty="0">
                          <a:solidFill>
                            <a:schemeClr val="bg1"/>
                          </a:solidFill>
                          <a:latin typeface="+mj-ea"/>
                          <a:ea typeface="+mj-ea"/>
                        </a:rPr>
                        <a:t>6.</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外协管理与子合同管理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algn="r"/>
                      <a:r>
                        <a:rPr lang="en-US" altLang="zh-CN" sz="1600" b="0" dirty="0">
                          <a:solidFill>
                            <a:schemeClr val="bg1"/>
                          </a:solidFill>
                          <a:latin typeface="+mj-ea"/>
                          <a:ea typeface="+mj-ea"/>
                        </a:rPr>
                        <a:t>7.</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软件工程环境与项目支持管理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r"/>
                      <a:r>
                        <a:rPr lang="en-US" altLang="zh-CN" sz="1600" b="0" dirty="0">
                          <a:solidFill>
                            <a:schemeClr val="bg1"/>
                          </a:solidFill>
                          <a:latin typeface="+mj-ea"/>
                          <a:ea typeface="+mj-ea"/>
                        </a:rPr>
                        <a:t>8.</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资源、消耗与费用管理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0840">
                <a:tc>
                  <a:txBody>
                    <a:bodyPr/>
                    <a:lstStyle/>
                    <a:p>
                      <a:pPr algn="r"/>
                      <a:r>
                        <a:rPr lang="en-US" altLang="zh-CN" sz="1600" b="0" dirty="0">
                          <a:solidFill>
                            <a:schemeClr val="bg1"/>
                          </a:solidFill>
                          <a:latin typeface="+mj-ea"/>
                          <a:ea typeface="+mj-ea"/>
                        </a:rPr>
                        <a:t>9.</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软件质量管理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70840">
                <a:tc>
                  <a:txBody>
                    <a:bodyPr/>
                    <a:lstStyle/>
                    <a:p>
                      <a:pPr algn="r"/>
                      <a:r>
                        <a:rPr lang="en-US" altLang="zh-CN" sz="1600" b="0" dirty="0">
                          <a:solidFill>
                            <a:schemeClr val="bg1"/>
                          </a:solidFill>
                          <a:latin typeface="+mj-ea"/>
                          <a:ea typeface="+mj-ea"/>
                        </a:rPr>
                        <a:t>10.</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软件配置管理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70840">
                <a:tc>
                  <a:txBody>
                    <a:bodyPr/>
                    <a:lstStyle/>
                    <a:p>
                      <a:pPr algn="r"/>
                      <a:r>
                        <a:rPr lang="en-US" altLang="zh-CN" sz="1600" b="0" dirty="0">
                          <a:solidFill>
                            <a:schemeClr val="bg1"/>
                          </a:solidFill>
                          <a:latin typeface="+mj-ea"/>
                          <a:ea typeface="+mj-ea"/>
                        </a:rPr>
                        <a:t>11.</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项目风险项目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pPr algn="r"/>
                      <a:r>
                        <a:rPr lang="en-US" altLang="zh-CN" sz="1600" b="0" dirty="0">
                          <a:solidFill>
                            <a:schemeClr val="bg1"/>
                          </a:solidFill>
                          <a:latin typeface="+mj-ea"/>
                          <a:ea typeface="+mj-ea"/>
                        </a:rPr>
                        <a:t>12.</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软件过程的度量与统计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70840">
                <a:tc>
                  <a:txBody>
                    <a:bodyPr/>
                    <a:lstStyle/>
                    <a:p>
                      <a:pPr algn="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b="1" dirty="0">
                        <a:solidFill>
                          <a:srgbClr val="FF0000"/>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FF0000"/>
                          </a:solidFill>
                          <a:latin typeface="+mj-ea"/>
                          <a:ea typeface="+mj-ea"/>
                        </a:rPr>
                        <a:t>上述任意一个管理范围领域出现缺陷，即可构成风险。</a:t>
                      </a:r>
                      <a:endParaRPr lang="en-US" altLang="zh-CN" sz="1600" b="1" dirty="0">
                        <a:solidFill>
                          <a:srgbClr val="FF0000"/>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b="1" dirty="0">
                        <a:solidFill>
                          <a:srgbClr val="FF000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68514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 </a:t>
            </a:r>
            <a:r>
              <a:rPr lang="zh-CN" altLang="en-US" dirty="0"/>
              <a:t>软件项目的三个核心活动</a:t>
            </a:r>
          </a:p>
        </p:txBody>
      </p:sp>
      <p:graphicFrame>
        <p:nvGraphicFramePr>
          <p:cNvPr id="3" name="表格 2"/>
          <p:cNvGraphicFramePr>
            <a:graphicFrameLocks noGrp="1"/>
          </p:cNvGraphicFramePr>
          <p:nvPr>
            <p:extLst>
              <p:ext uri="{D42A27DB-BD31-4B8C-83A1-F6EECF244321}">
                <p14:modId xmlns:p14="http://schemas.microsoft.com/office/powerpoint/2010/main" val="3406495125"/>
              </p:ext>
            </p:extLst>
          </p:nvPr>
        </p:nvGraphicFramePr>
        <p:xfrm>
          <a:off x="1872516" y="1395948"/>
          <a:ext cx="8429661" cy="1186498"/>
        </p:xfrm>
        <a:graphic>
          <a:graphicData uri="http://schemas.openxmlformats.org/drawingml/2006/table">
            <a:tbl>
              <a:tblPr firstRow="1" bandRow="1">
                <a:effectLst/>
                <a:tableStyleId>{5C22544A-7EE6-4342-B048-85BDC9FD1C3A}</a:tableStyleId>
              </a:tblPr>
              <a:tblGrid>
                <a:gridCol w="1515911">
                  <a:extLst>
                    <a:ext uri="{9D8B030D-6E8A-4147-A177-3AD203B41FA5}">
                      <a16:colId xmlns:a16="http://schemas.microsoft.com/office/drawing/2014/main" val="20000"/>
                    </a:ext>
                  </a:extLst>
                </a:gridCol>
                <a:gridCol w="3087584">
                  <a:extLst>
                    <a:ext uri="{9D8B030D-6E8A-4147-A177-3AD203B41FA5}">
                      <a16:colId xmlns:a16="http://schemas.microsoft.com/office/drawing/2014/main" val="20001"/>
                    </a:ext>
                  </a:extLst>
                </a:gridCol>
                <a:gridCol w="3826166">
                  <a:extLst>
                    <a:ext uri="{9D8B030D-6E8A-4147-A177-3AD203B41FA5}">
                      <a16:colId xmlns:a16="http://schemas.microsoft.com/office/drawing/2014/main" val="20002"/>
                    </a:ext>
                  </a:extLst>
                </a:gridCol>
              </a:tblGrid>
              <a:tr h="401767">
                <a:tc>
                  <a:txBody>
                    <a:bodyPr/>
                    <a:lstStyle/>
                    <a:p>
                      <a:pPr algn="r"/>
                      <a:r>
                        <a:rPr lang="zh-CN" altLang="en-US" sz="1600" b="0" dirty="0">
                          <a:solidFill>
                            <a:schemeClr val="bg1">
                              <a:lumMod val="50000"/>
                            </a:schemeClr>
                          </a:solidFill>
                          <a:latin typeface="+mj-ea"/>
                          <a:ea typeface="+mj-ea"/>
                        </a:rPr>
                        <a:t>策划活动：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全面计划项目的各个方面</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bg1">
                              <a:lumMod val="50000"/>
                            </a:schemeClr>
                          </a:solidFill>
                          <a:latin typeface="+mj-ea"/>
                          <a:ea typeface="+mj-ea"/>
                        </a:rPr>
                        <a:t>How to do it ?</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r>
                        <a:rPr lang="zh-CN" altLang="en-US" sz="1600" b="0" dirty="0">
                          <a:solidFill>
                            <a:schemeClr val="bg1">
                              <a:lumMod val="50000"/>
                            </a:schemeClr>
                          </a:solidFill>
                          <a:latin typeface="+mj-ea"/>
                          <a:ea typeface="+mj-ea"/>
                        </a:rPr>
                        <a:t>跟踪活动：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全面的监督计划的实施</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bg1">
                              <a:lumMod val="50000"/>
                            </a:schemeClr>
                          </a:solidFill>
                          <a:latin typeface="+mj-ea"/>
                          <a:ea typeface="+mj-ea"/>
                        </a:rPr>
                        <a:t>Are</a:t>
                      </a:r>
                      <a:r>
                        <a:rPr lang="en-US" altLang="zh-CN" sz="1600" b="0" baseline="0" dirty="0">
                          <a:solidFill>
                            <a:schemeClr val="bg1">
                              <a:lumMod val="50000"/>
                            </a:schemeClr>
                          </a:solidFill>
                          <a:latin typeface="+mj-ea"/>
                          <a:ea typeface="+mj-ea"/>
                        </a:rPr>
                        <a:t> you doing it ?</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zh-CN" altLang="en-US" sz="1600" b="0" dirty="0">
                          <a:solidFill>
                            <a:schemeClr val="bg1">
                              <a:lumMod val="50000"/>
                            </a:schemeClr>
                          </a:solidFill>
                          <a:latin typeface="+mj-ea"/>
                          <a:ea typeface="+mj-ea"/>
                        </a:rPr>
                        <a:t>评价活动：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注意审查各项活动的成果 </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bg1">
                              <a:lumMod val="50000"/>
                            </a:schemeClr>
                          </a:solidFill>
                          <a:latin typeface="+mj-ea"/>
                          <a:ea typeface="+mj-ea"/>
                        </a:rPr>
                        <a:t>Have you</a:t>
                      </a:r>
                      <a:r>
                        <a:rPr lang="en-US" altLang="zh-CN" sz="1600" b="0" baseline="0" dirty="0">
                          <a:solidFill>
                            <a:schemeClr val="bg1">
                              <a:lumMod val="50000"/>
                            </a:schemeClr>
                          </a:solidFill>
                          <a:latin typeface="+mj-ea"/>
                          <a:ea typeface="+mj-ea"/>
                        </a:rPr>
                        <a:t> done it ?</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0" name="组合 19"/>
          <p:cNvGrpSpPr/>
          <p:nvPr/>
        </p:nvGrpSpPr>
        <p:grpSpPr>
          <a:xfrm>
            <a:off x="1999013" y="3022271"/>
            <a:ext cx="8158348" cy="3170711"/>
            <a:chOff x="475013" y="3366654"/>
            <a:chExt cx="8158348" cy="3170711"/>
          </a:xfrm>
        </p:grpSpPr>
        <p:sp>
          <p:nvSpPr>
            <p:cNvPr id="21" name="圆角矩形 20"/>
            <p:cNvSpPr/>
            <p:nvPr/>
          </p:nvSpPr>
          <p:spPr>
            <a:xfrm>
              <a:off x="475013" y="3366654"/>
              <a:ext cx="8158348" cy="3170711"/>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315" y="3715308"/>
              <a:ext cx="53594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273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1.5.2.1. </a:t>
            </a:r>
            <a:r>
              <a:rPr lang="zh-CN" altLang="en-US" dirty="0"/>
              <a:t>项目策划：过程定义与基线化简介</a:t>
            </a:r>
          </a:p>
        </p:txBody>
      </p:sp>
      <p:graphicFrame>
        <p:nvGraphicFramePr>
          <p:cNvPr id="3" name="图示 2"/>
          <p:cNvGraphicFramePr/>
          <p:nvPr>
            <p:extLst>
              <p:ext uri="{D42A27DB-BD31-4B8C-83A1-F6EECF244321}">
                <p14:modId xmlns:p14="http://schemas.microsoft.com/office/powerpoint/2010/main" val="3789169779"/>
              </p:ext>
            </p:extLst>
          </p:nvPr>
        </p:nvGraphicFramePr>
        <p:xfrm>
          <a:off x="1955476" y="2790702"/>
          <a:ext cx="7964384" cy="1114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p:cNvGraphicFramePr/>
          <p:nvPr>
            <p:extLst>
              <p:ext uri="{D42A27DB-BD31-4B8C-83A1-F6EECF244321}">
                <p14:modId xmlns:p14="http://schemas.microsoft.com/office/powerpoint/2010/main" val="3791524360"/>
              </p:ext>
            </p:extLst>
          </p:nvPr>
        </p:nvGraphicFramePr>
        <p:xfrm>
          <a:off x="1907975" y="1448790"/>
          <a:ext cx="8059387" cy="11621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矩形 4"/>
          <p:cNvSpPr/>
          <p:nvPr/>
        </p:nvSpPr>
        <p:spPr>
          <a:xfrm>
            <a:off x="2123704" y="5354276"/>
            <a:ext cx="8093034" cy="584775"/>
          </a:xfrm>
          <a:prstGeom prst="rect">
            <a:avLst/>
          </a:prstGeom>
        </p:spPr>
        <p:txBody>
          <a:bodyPr wrap="square">
            <a:spAutoFit/>
          </a:bodyPr>
          <a:lstStyle/>
          <a:p>
            <a:pPr>
              <a:buNone/>
            </a:pPr>
            <a:r>
              <a:rPr lang="zh-CN" altLang="en-US" sz="1600" dirty="0">
                <a:latin typeface="+mj-ea"/>
                <a:ea typeface="+mj-ea"/>
              </a:rPr>
              <a:t>基线（</a:t>
            </a:r>
            <a:r>
              <a:rPr lang="en-US" altLang="zh-CN" sz="1600" dirty="0">
                <a:latin typeface="+mj-ea"/>
                <a:ea typeface="+mj-ea"/>
              </a:rPr>
              <a:t>baseline</a:t>
            </a:r>
            <a:r>
              <a:rPr lang="zh-CN" altLang="en-US" sz="1600" dirty="0">
                <a:latin typeface="+mj-ea"/>
                <a:ea typeface="+mj-ea"/>
              </a:rPr>
              <a:t>）：软件生存期各开发阶段末尾的特定点，其作用是把各阶段的开发工作分得更加明确，便于检验与确认。</a:t>
            </a:r>
          </a:p>
        </p:txBody>
      </p:sp>
      <p:grpSp>
        <p:nvGrpSpPr>
          <p:cNvPr id="10" name="组合 9"/>
          <p:cNvGrpSpPr/>
          <p:nvPr/>
        </p:nvGrpSpPr>
        <p:grpSpPr>
          <a:xfrm>
            <a:off x="3055779" y="1436915"/>
            <a:ext cx="902811" cy="3027227"/>
            <a:chOff x="1709903" y="1436914"/>
            <a:chExt cx="902811" cy="3027227"/>
          </a:xfrm>
        </p:grpSpPr>
        <p:cxnSp>
          <p:nvCxnSpPr>
            <p:cNvPr id="7" name="直接连接符 6"/>
            <p:cNvCxnSpPr/>
            <p:nvPr/>
          </p:nvCxnSpPr>
          <p:spPr>
            <a:xfrm>
              <a:off x="2161309" y="1436914"/>
              <a:ext cx="0" cy="27194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09903" y="4156364"/>
              <a:ext cx="902811" cy="307777"/>
            </a:xfrm>
            <a:prstGeom prst="rect">
              <a:avLst/>
            </a:prstGeom>
            <a:noFill/>
          </p:spPr>
          <p:txBody>
            <a:bodyPr wrap="none" rtlCol="0">
              <a:spAutoFit/>
            </a:bodyPr>
            <a:lstStyle/>
            <a:p>
              <a:pPr>
                <a:buNone/>
              </a:pPr>
              <a:r>
                <a:rPr lang="zh-CN" altLang="en-US" sz="1400" dirty="0">
                  <a:latin typeface="+mj-ea"/>
                  <a:ea typeface="+mj-ea"/>
                </a:rPr>
                <a:t>计划基线</a:t>
              </a:r>
            </a:p>
          </p:txBody>
        </p:sp>
      </p:grpSp>
      <p:grpSp>
        <p:nvGrpSpPr>
          <p:cNvPr id="12" name="组合 11"/>
          <p:cNvGrpSpPr/>
          <p:nvPr/>
        </p:nvGrpSpPr>
        <p:grpSpPr>
          <a:xfrm>
            <a:off x="4668844" y="1435426"/>
            <a:ext cx="902811" cy="3027227"/>
            <a:chOff x="1709903" y="1436914"/>
            <a:chExt cx="902811" cy="3027227"/>
          </a:xfrm>
        </p:grpSpPr>
        <p:cxnSp>
          <p:nvCxnSpPr>
            <p:cNvPr id="13" name="直接连接符 12"/>
            <p:cNvCxnSpPr/>
            <p:nvPr/>
          </p:nvCxnSpPr>
          <p:spPr>
            <a:xfrm>
              <a:off x="2161309" y="1436914"/>
              <a:ext cx="0" cy="27194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9903" y="4156364"/>
              <a:ext cx="902811" cy="307777"/>
            </a:xfrm>
            <a:prstGeom prst="rect">
              <a:avLst/>
            </a:prstGeom>
            <a:noFill/>
          </p:spPr>
          <p:txBody>
            <a:bodyPr wrap="none" rtlCol="0">
              <a:spAutoFit/>
            </a:bodyPr>
            <a:lstStyle/>
            <a:p>
              <a:pPr>
                <a:buNone/>
              </a:pPr>
              <a:r>
                <a:rPr lang="zh-CN" altLang="en-US" sz="1400" dirty="0">
                  <a:latin typeface="+mj-ea"/>
                  <a:ea typeface="+mj-ea"/>
                </a:rPr>
                <a:t>需求基线</a:t>
              </a:r>
            </a:p>
          </p:txBody>
        </p:sp>
      </p:grpSp>
      <p:grpSp>
        <p:nvGrpSpPr>
          <p:cNvPr id="15" name="组合 14"/>
          <p:cNvGrpSpPr/>
          <p:nvPr/>
        </p:nvGrpSpPr>
        <p:grpSpPr>
          <a:xfrm>
            <a:off x="6295763" y="1436915"/>
            <a:ext cx="902811" cy="3027227"/>
            <a:chOff x="1709903" y="1436914"/>
            <a:chExt cx="902811" cy="3027227"/>
          </a:xfrm>
        </p:grpSpPr>
        <p:cxnSp>
          <p:nvCxnSpPr>
            <p:cNvPr id="16" name="直接连接符 15"/>
            <p:cNvCxnSpPr/>
            <p:nvPr/>
          </p:nvCxnSpPr>
          <p:spPr>
            <a:xfrm>
              <a:off x="2161309" y="1436914"/>
              <a:ext cx="0" cy="27194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09903" y="4156364"/>
              <a:ext cx="902811" cy="307777"/>
            </a:xfrm>
            <a:prstGeom prst="rect">
              <a:avLst/>
            </a:prstGeom>
            <a:noFill/>
          </p:spPr>
          <p:txBody>
            <a:bodyPr wrap="none" rtlCol="0">
              <a:spAutoFit/>
            </a:bodyPr>
            <a:lstStyle/>
            <a:p>
              <a:pPr>
                <a:buNone/>
              </a:pPr>
              <a:r>
                <a:rPr lang="zh-CN" altLang="en-US" sz="1400" dirty="0">
                  <a:latin typeface="+mj-ea"/>
                  <a:ea typeface="+mj-ea"/>
                </a:rPr>
                <a:t>设计基线</a:t>
              </a:r>
            </a:p>
          </p:txBody>
        </p:sp>
      </p:grpSp>
      <p:grpSp>
        <p:nvGrpSpPr>
          <p:cNvPr id="18" name="组合 17"/>
          <p:cNvGrpSpPr/>
          <p:nvPr/>
        </p:nvGrpSpPr>
        <p:grpSpPr>
          <a:xfrm>
            <a:off x="7898932" y="1436915"/>
            <a:ext cx="902811" cy="3027227"/>
            <a:chOff x="1709903" y="1436914"/>
            <a:chExt cx="902811" cy="3027227"/>
          </a:xfrm>
        </p:grpSpPr>
        <p:cxnSp>
          <p:nvCxnSpPr>
            <p:cNvPr id="19" name="直接连接符 18"/>
            <p:cNvCxnSpPr/>
            <p:nvPr/>
          </p:nvCxnSpPr>
          <p:spPr>
            <a:xfrm>
              <a:off x="2161309" y="1436914"/>
              <a:ext cx="0" cy="27194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09903" y="4156364"/>
              <a:ext cx="902811" cy="307777"/>
            </a:xfrm>
            <a:prstGeom prst="rect">
              <a:avLst/>
            </a:prstGeom>
            <a:noFill/>
          </p:spPr>
          <p:txBody>
            <a:bodyPr wrap="none" rtlCol="0">
              <a:spAutoFit/>
            </a:bodyPr>
            <a:lstStyle/>
            <a:p>
              <a:pPr>
                <a:buNone/>
              </a:pPr>
              <a:r>
                <a:rPr lang="zh-CN" altLang="en-US" sz="1400" dirty="0">
                  <a:latin typeface="+mj-ea"/>
                  <a:ea typeface="+mj-ea"/>
                </a:rPr>
                <a:t>编码基线</a:t>
              </a:r>
            </a:p>
          </p:txBody>
        </p:sp>
      </p:grpSp>
      <p:grpSp>
        <p:nvGrpSpPr>
          <p:cNvPr id="21" name="组合 20"/>
          <p:cNvGrpSpPr/>
          <p:nvPr/>
        </p:nvGrpSpPr>
        <p:grpSpPr>
          <a:xfrm>
            <a:off x="9563458" y="1436915"/>
            <a:ext cx="902811" cy="3027227"/>
            <a:chOff x="1709903" y="1436914"/>
            <a:chExt cx="902811" cy="3027227"/>
          </a:xfrm>
        </p:grpSpPr>
        <p:cxnSp>
          <p:nvCxnSpPr>
            <p:cNvPr id="22" name="直接连接符 21"/>
            <p:cNvCxnSpPr/>
            <p:nvPr/>
          </p:nvCxnSpPr>
          <p:spPr>
            <a:xfrm>
              <a:off x="2161309" y="1436914"/>
              <a:ext cx="0" cy="27194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709903" y="4156364"/>
              <a:ext cx="902811" cy="307777"/>
            </a:xfrm>
            <a:prstGeom prst="rect">
              <a:avLst/>
            </a:prstGeom>
            <a:noFill/>
          </p:spPr>
          <p:txBody>
            <a:bodyPr wrap="none" rtlCol="0">
              <a:spAutoFit/>
            </a:bodyPr>
            <a:lstStyle/>
            <a:p>
              <a:pPr>
                <a:buNone/>
              </a:pPr>
              <a:r>
                <a:rPr lang="zh-CN" altLang="en-US" sz="1400" dirty="0">
                  <a:latin typeface="+mj-ea"/>
                  <a:ea typeface="+mj-ea"/>
                </a:rPr>
                <a:t>测试基线</a:t>
              </a:r>
            </a:p>
          </p:txBody>
        </p:sp>
      </p:grpSp>
    </p:spTree>
    <p:extLst>
      <p:ext uri="{BB962C8B-B14F-4D97-AF65-F5344CB8AC3E}">
        <p14:creationId xmlns:p14="http://schemas.microsoft.com/office/powerpoint/2010/main" val="238769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1.5.2.2. </a:t>
            </a:r>
            <a:r>
              <a:rPr lang="zh-CN" altLang="en-US" dirty="0"/>
              <a:t>项目策划过程活动清单</a:t>
            </a:r>
          </a:p>
        </p:txBody>
      </p:sp>
      <p:graphicFrame>
        <p:nvGraphicFramePr>
          <p:cNvPr id="4" name="表格 3"/>
          <p:cNvGraphicFramePr>
            <a:graphicFrameLocks noGrp="1"/>
          </p:cNvGraphicFramePr>
          <p:nvPr>
            <p:extLst>
              <p:ext uri="{D42A27DB-BD31-4B8C-83A1-F6EECF244321}">
                <p14:modId xmlns:p14="http://schemas.microsoft.com/office/powerpoint/2010/main" val="84893584"/>
              </p:ext>
            </p:extLst>
          </p:nvPr>
        </p:nvGraphicFramePr>
        <p:xfrm>
          <a:off x="1872515" y="1395948"/>
          <a:ext cx="8356098" cy="3101318"/>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7778338">
                  <a:extLst>
                    <a:ext uri="{9D8B030D-6E8A-4147-A177-3AD203B41FA5}">
                      <a16:colId xmlns:a16="http://schemas.microsoft.com/office/drawing/2014/main" val="20001"/>
                    </a:ext>
                  </a:extLst>
                </a:gridCol>
              </a:tblGrid>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规划项目的工件（最终产品和中间产品）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制定软件过程与阶段划分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估计工件的规模、工作量与消耗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规划所需要的人力资源：软件人员、技术准备、培训</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项目人员间的约定、项目涉外约定</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制定项目时间表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7.</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规划所需要的其他资源：软件工程环境等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r>
                        <a:rPr lang="en-US" altLang="zh-CN" sz="1600" b="0" dirty="0">
                          <a:solidFill>
                            <a:schemeClr val="bg1">
                              <a:lumMod val="50000"/>
                            </a:schemeClr>
                          </a:solidFill>
                          <a:latin typeface="+mj-ea"/>
                          <a:ea typeface="+mj-ea"/>
                        </a:rPr>
                        <a:t>8.</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进行风险预测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612012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1.5.2.3. </a:t>
            </a:r>
            <a:r>
              <a:rPr lang="zh-CN" altLang="en-US" dirty="0"/>
              <a:t>项目策划核心交付产品 </a:t>
            </a:r>
            <a:r>
              <a:rPr lang="en-US" altLang="zh-CN" dirty="0"/>
              <a:t>-- Demo</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92" y="1104406"/>
            <a:ext cx="8393345" cy="5500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399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82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en-US" altLang="zh-CN" dirty="0">
                <a:latin typeface="微软雅黑" pitchFamily="34" charset="-122"/>
                <a:ea typeface="微软雅黑" pitchFamily="34" charset="-122"/>
              </a:rPr>
              <a:t>Chapter 1. </a:t>
            </a:r>
            <a:r>
              <a:rPr lang="zh-CN" altLang="en-US" dirty="0">
                <a:latin typeface="微软雅黑" pitchFamily="34" charset="-122"/>
                <a:ea typeface="微软雅黑" pitchFamily="34" charset="-122"/>
              </a:rPr>
              <a:t>项目和软件项目基础知识导论</a:t>
            </a:r>
          </a:p>
        </p:txBody>
      </p:sp>
      <p:graphicFrame>
        <p:nvGraphicFramePr>
          <p:cNvPr id="3" name="表格 2"/>
          <p:cNvGraphicFramePr>
            <a:graphicFrameLocks noGrp="1"/>
          </p:cNvGraphicFramePr>
          <p:nvPr>
            <p:extLst>
              <p:ext uri="{D42A27DB-BD31-4B8C-83A1-F6EECF244321}">
                <p14:modId xmlns:p14="http://schemas.microsoft.com/office/powerpoint/2010/main" val="2760374967"/>
              </p:ext>
            </p:extLst>
          </p:nvPr>
        </p:nvGraphicFramePr>
        <p:xfrm>
          <a:off x="1815918" y="1112914"/>
          <a:ext cx="8570796" cy="3010525"/>
        </p:xfrm>
        <a:graphic>
          <a:graphicData uri="http://schemas.openxmlformats.org/drawingml/2006/table">
            <a:tbl>
              <a:tblPr firstRow="1" bandRow="1">
                <a:tableStyleId>{91EBBBCC-DAD2-459C-BE2E-F6DE35CF9A28}</a:tableStyleId>
              </a:tblPr>
              <a:tblGrid>
                <a:gridCol w="1065158">
                  <a:extLst>
                    <a:ext uri="{9D8B030D-6E8A-4147-A177-3AD203B41FA5}">
                      <a16:colId xmlns:a16="http://schemas.microsoft.com/office/drawing/2014/main" val="20000"/>
                    </a:ext>
                  </a:extLst>
                </a:gridCol>
                <a:gridCol w="5233729">
                  <a:extLst>
                    <a:ext uri="{9D8B030D-6E8A-4147-A177-3AD203B41FA5}">
                      <a16:colId xmlns:a16="http://schemas.microsoft.com/office/drawing/2014/main" val="20001"/>
                    </a:ext>
                  </a:extLst>
                </a:gridCol>
                <a:gridCol w="2271909">
                  <a:extLst>
                    <a:ext uri="{9D8B030D-6E8A-4147-A177-3AD203B41FA5}">
                      <a16:colId xmlns:a16="http://schemas.microsoft.com/office/drawing/2014/main" val="20002"/>
                    </a:ext>
                  </a:extLst>
                </a:gridCol>
              </a:tblGrid>
              <a:tr h="430075">
                <a:tc>
                  <a:txBody>
                    <a:bodyPr/>
                    <a:lstStyle/>
                    <a:p>
                      <a:r>
                        <a:rPr lang="zh-CN" altLang="en-US" sz="1600" b="0" dirty="0">
                          <a:solidFill>
                            <a:schemeClr val="bg1">
                              <a:lumMod val="50000"/>
                            </a:schemeClr>
                          </a:solidFill>
                          <a:effectLst/>
                          <a:latin typeface="+mj-ea"/>
                          <a:ea typeface="+mj-ea"/>
                        </a:rPr>
                        <a:t>课程编号</a:t>
                      </a:r>
                    </a:p>
                  </a:txBody>
                  <a:tcPr/>
                </a:tc>
                <a:tc>
                  <a:txBody>
                    <a:bodyPr/>
                    <a:lstStyle/>
                    <a:p>
                      <a:r>
                        <a:rPr lang="zh-CN" altLang="en-US" sz="1600" b="0" dirty="0">
                          <a:solidFill>
                            <a:schemeClr val="bg1">
                              <a:lumMod val="50000"/>
                            </a:schemeClr>
                          </a:solidFill>
                          <a:effectLst/>
                          <a:latin typeface="+mj-ea"/>
                          <a:ea typeface="+mj-ea"/>
                        </a:rPr>
                        <a:t>内容名称</a:t>
                      </a:r>
                    </a:p>
                  </a:txBody>
                  <a:tcPr/>
                </a:tc>
                <a:tc>
                  <a:txBody>
                    <a:bodyPr/>
                    <a:lstStyle/>
                    <a:p>
                      <a:r>
                        <a:rPr lang="zh-CN" altLang="en-US" sz="1600" b="0" dirty="0">
                          <a:solidFill>
                            <a:schemeClr val="bg1">
                              <a:lumMod val="50000"/>
                            </a:schemeClr>
                          </a:solidFill>
                          <a:effectLst/>
                          <a:latin typeface="+mj-ea"/>
                          <a:ea typeface="+mj-ea"/>
                        </a:rPr>
                        <a:t>内容简述</a:t>
                      </a:r>
                    </a:p>
                  </a:txBody>
                  <a:tcPr/>
                </a:tc>
                <a:extLst>
                  <a:ext uri="{0D108BD9-81ED-4DB2-BD59-A6C34878D82A}">
                    <a16:rowId xmlns:a16="http://schemas.microsoft.com/office/drawing/2014/main" val="10000"/>
                  </a:ext>
                </a:extLst>
              </a:tr>
              <a:tr h="430075">
                <a:tc>
                  <a:txBody>
                    <a:bodyPr/>
                    <a:lstStyle/>
                    <a:p>
                      <a:pPr algn="r"/>
                      <a:r>
                        <a:rPr lang="en-US" altLang="zh-CN" sz="1600" dirty="0">
                          <a:solidFill>
                            <a:schemeClr val="bg1">
                              <a:lumMod val="50000"/>
                            </a:schemeClr>
                          </a:solidFill>
                          <a:effectLst/>
                          <a:latin typeface="+mj-ea"/>
                          <a:ea typeface="+mj-ea"/>
                        </a:rPr>
                        <a:t>1.1.</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项目和项目管理的概念</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1"/>
                  </a:ext>
                </a:extLst>
              </a:tr>
              <a:tr h="430075">
                <a:tc>
                  <a:txBody>
                    <a:bodyPr/>
                    <a:lstStyle/>
                    <a:p>
                      <a:pPr algn="r"/>
                      <a:r>
                        <a:rPr lang="en-US" altLang="zh-CN" sz="1600" dirty="0">
                          <a:solidFill>
                            <a:schemeClr val="bg1">
                              <a:lumMod val="50000"/>
                            </a:schemeClr>
                          </a:solidFill>
                          <a:effectLst/>
                          <a:latin typeface="+mj-ea"/>
                          <a:ea typeface="+mj-ea"/>
                        </a:rPr>
                        <a:t>1.2.</a:t>
                      </a:r>
                      <a:endParaRPr lang="zh-CN" altLang="en-US" sz="1600" dirty="0">
                        <a:solidFill>
                          <a:schemeClr val="bg1">
                            <a:lumMod val="50000"/>
                          </a:schemeClr>
                        </a:solidFill>
                        <a:effectLst/>
                        <a:latin typeface="+mj-ea"/>
                        <a:ea typeface="+mj-ea"/>
                      </a:endParaRPr>
                    </a:p>
                  </a:txBody>
                  <a:tcPr/>
                </a:tc>
                <a:tc>
                  <a:txBody>
                    <a:bodyPr/>
                    <a:lstStyle/>
                    <a:p>
                      <a:r>
                        <a:rPr lang="zh-CN" altLang="en-US" sz="1600" kern="1200" dirty="0">
                          <a:solidFill>
                            <a:schemeClr val="bg1">
                              <a:lumMod val="50000"/>
                            </a:schemeClr>
                          </a:solidFill>
                          <a:effectLst/>
                          <a:latin typeface="+mj-ea"/>
                          <a:ea typeface="+mj-ea"/>
                          <a:cs typeface="+mn-cs"/>
                        </a:rPr>
                        <a:t>项目管理知识域和活动</a:t>
                      </a:r>
                      <a:endParaRPr lang="zh-CN" altLang="en-US" sz="1600" dirty="0">
                        <a:solidFill>
                          <a:schemeClr val="bg1">
                            <a:lumMod val="50000"/>
                          </a:schemeClr>
                        </a:solidFill>
                        <a:effectLst/>
                        <a:latin typeface="+mj-ea"/>
                        <a:ea typeface="+mj-ea"/>
                      </a:endParaRP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2"/>
                  </a:ext>
                </a:extLst>
              </a:tr>
              <a:tr h="430075">
                <a:tc>
                  <a:txBody>
                    <a:bodyPr/>
                    <a:lstStyle/>
                    <a:p>
                      <a:pPr algn="r"/>
                      <a:r>
                        <a:rPr lang="en-US" altLang="zh-CN" sz="1600" dirty="0">
                          <a:solidFill>
                            <a:schemeClr val="bg1">
                              <a:lumMod val="50000"/>
                            </a:schemeClr>
                          </a:solidFill>
                          <a:effectLst/>
                          <a:latin typeface="+mj-ea"/>
                          <a:ea typeface="+mj-ea"/>
                        </a:rPr>
                        <a:t>1.3.</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软件项目和软件项目管理的特征</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3"/>
                  </a:ext>
                </a:extLst>
              </a:tr>
              <a:tr h="430075">
                <a:tc>
                  <a:txBody>
                    <a:bodyPr/>
                    <a:lstStyle/>
                    <a:p>
                      <a:pPr algn="r"/>
                      <a:r>
                        <a:rPr lang="en-US" altLang="zh-CN" sz="1600" dirty="0">
                          <a:solidFill>
                            <a:schemeClr val="bg1">
                              <a:lumMod val="50000"/>
                            </a:schemeClr>
                          </a:solidFill>
                          <a:effectLst/>
                          <a:latin typeface="+mj-ea"/>
                          <a:ea typeface="+mj-ea"/>
                        </a:rPr>
                        <a:t>1.4.</a:t>
                      </a:r>
                      <a:endParaRPr lang="zh-CN" altLang="en-US" sz="1600" dirty="0">
                        <a:solidFill>
                          <a:schemeClr val="bg1">
                            <a:lumMod val="50000"/>
                          </a:schemeClr>
                        </a:solidFill>
                        <a:effectLst/>
                        <a:latin typeface="+mj-ea"/>
                        <a:ea typeface="+mj-ea"/>
                      </a:endParaRPr>
                    </a:p>
                  </a:txBody>
                  <a:tcPr/>
                </a:tc>
                <a:tc>
                  <a:txBody>
                    <a:bodyPr/>
                    <a:lstStyle/>
                    <a:p>
                      <a:r>
                        <a:rPr lang="zh-CN" altLang="en-US" sz="1600" kern="1200" dirty="0">
                          <a:solidFill>
                            <a:schemeClr val="bg1">
                              <a:lumMod val="50000"/>
                            </a:schemeClr>
                          </a:solidFill>
                          <a:effectLst/>
                          <a:latin typeface="+mj-ea"/>
                          <a:ea typeface="+mj-ea"/>
                          <a:cs typeface="+mn-cs"/>
                        </a:rPr>
                        <a:t>软件项目目标识别的一般方法</a:t>
                      </a:r>
                      <a:endParaRPr lang="zh-CN" altLang="en-US" sz="1600" dirty="0">
                        <a:solidFill>
                          <a:schemeClr val="bg1">
                            <a:lumMod val="50000"/>
                          </a:schemeClr>
                        </a:solidFill>
                        <a:effectLst/>
                        <a:latin typeface="+mj-ea"/>
                        <a:ea typeface="+mj-ea"/>
                      </a:endParaRP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4"/>
                  </a:ext>
                </a:extLst>
              </a:tr>
              <a:tr h="430075">
                <a:tc>
                  <a:txBody>
                    <a:bodyPr/>
                    <a:lstStyle/>
                    <a:p>
                      <a:pPr algn="r"/>
                      <a:r>
                        <a:rPr lang="en-US" altLang="zh-CN" sz="1600" dirty="0">
                          <a:solidFill>
                            <a:schemeClr val="bg1">
                              <a:lumMod val="50000"/>
                            </a:schemeClr>
                          </a:solidFill>
                          <a:effectLst/>
                          <a:latin typeface="+mj-ea"/>
                          <a:ea typeface="+mj-ea"/>
                        </a:rPr>
                        <a:t>1.5.</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lumMod val="50000"/>
                            </a:schemeClr>
                          </a:solidFill>
                          <a:effectLst/>
                          <a:latin typeface="+mj-ea"/>
                          <a:ea typeface="+mj-ea"/>
                          <a:cs typeface="+mn-cs"/>
                        </a:rPr>
                        <a:t>软件项目的过程、活动与规约</a:t>
                      </a:r>
                      <a:endParaRPr lang="zh-CN" altLang="en-US" sz="1600" dirty="0">
                        <a:solidFill>
                          <a:schemeClr val="bg1">
                            <a:lumMod val="50000"/>
                          </a:schemeClr>
                        </a:solidFill>
                        <a:effectLst/>
                        <a:latin typeface="+mj-ea"/>
                        <a:ea typeface="+mj-ea"/>
                      </a:endParaRP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5"/>
                  </a:ext>
                </a:extLst>
              </a:tr>
              <a:tr h="430075">
                <a:tc>
                  <a:txBody>
                    <a:bodyPr/>
                    <a:lstStyle/>
                    <a:p>
                      <a:pPr algn="r"/>
                      <a:r>
                        <a:rPr lang="en-US" altLang="zh-CN" sz="1600" dirty="0">
                          <a:solidFill>
                            <a:schemeClr val="bg1">
                              <a:lumMod val="50000"/>
                            </a:schemeClr>
                          </a:solidFill>
                          <a:effectLst/>
                          <a:latin typeface="+mj-ea"/>
                          <a:ea typeface="+mj-ea"/>
                        </a:rPr>
                        <a:t>1.6.</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本课程软件项目过程实施环境简述</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6"/>
                  </a:ext>
                </a:extLst>
              </a:tr>
            </a:tbl>
          </a:graphicData>
        </a:graphic>
      </p:graphicFrame>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686"/>
          <a:stretch/>
        </p:blipFill>
        <p:spPr bwMode="auto">
          <a:xfrm>
            <a:off x="2414648" y="4362871"/>
            <a:ext cx="2588823" cy="1948185"/>
          </a:xfrm>
          <a:prstGeom prst="rect">
            <a:avLst/>
          </a:prstGeom>
          <a:ln/>
          <a:extLst/>
        </p:spPr>
        <p:style>
          <a:lnRef idx="3">
            <a:schemeClr val="lt1"/>
          </a:lnRef>
          <a:fillRef idx="1">
            <a:schemeClr val="accent6"/>
          </a:fillRef>
          <a:effectRef idx="1">
            <a:schemeClr val="accent6"/>
          </a:effectRef>
          <a:fontRef idx="minor">
            <a:schemeClr val="lt1"/>
          </a:fontRef>
        </p:style>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888" y="4282069"/>
            <a:ext cx="2762250"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1.5.2.3. </a:t>
            </a:r>
            <a:r>
              <a:rPr lang="zh-CN" altLang="en-US" dirty="0"/>
              <a:t>项目策划核心交付产品 </a:t>
            </a:r>
            <a:r>
              <a:rPr lang="en-US" altLang="zh-CN" dirty="0"/>
              <a:t>– Demo</a:t>
            </a:r>
            <a:r>
              <a:rPr lang="zh-CN" altLang="en-US" dirty="0"/>
              <a:t>（续）</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392" y="1045922"/>
            <a:ext cx="8015844" cy="561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2447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1.5.2.3. </a:t>
            </a:r>
            <a:r>
              <a:rPr lang="zh-CN" altLang="en-US" dirty="0"/>
              <a:t>项目策划核心交付产品 </a:t>
            </a:r>
            <a:r>
              <a:rPr lang="en-US" altLang="zh-CN" dirty="0"/>
              <a:t>– Demo</a:t>
            </a:r>
            <a:r>
              <a:rPr lang="zh-CN" altLang="en-US" dirty="0"/>
              <a:t>（续）</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40" y="1045532"/>
            <a:ext cx="8015845" cy="562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9839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1.5.3. </a:t>
            </a:r>
            <a:r>
              <a:rPr lang="zh-CN" altLang="en-US" dirty="0"/>
              <a:t>项目实施监督：过程清单</a:t>
            </a:r>
          </a:p>
        </p:txBody>
      </p:sp>
      <p:graphicFrame>
        <p:nvGraphicFramePr>
          <p:cNvPr id="3" name="表格 2"/>
          <p:cNvGraphicFramePr>
            <a:graphicFrameLocks noGrp="1"/>
          </p:cNvGraphicFramePr>
          <p:nvPr>
            <p:extLst>
              <p:ext uri="{D42A27DB-BD31-4B8C-83A1-F6EECF244321}">
                <p14:modId xmlns:p14="http://schemas.microsoft.com/office/powerpoint/2010/main" val="1017766032"/>
              </p:ext>
            </p:extLst>
          </p:nvPr>
        </p:nvGraphicFramePr>
        <p:xfrm>
          <a:off x="1801265" y="1395948"/>
          <a:ext cx="8557978" cy="3101318"/>
        </p:xfrm>
        <a:graphic>
          <a:graphicData uri="http://schemas.openxmlformats.org/drawingml/2006/table">
            <a:tbl>
              <a:tblPr firstRow="1" bandRow="1">
                <a:effectLst/>
                <a:tableStyleId>{5C22544A-7EE6-4342-B048-85BDC9FD1C3A}</a:tableStyleId>
              </a:tblPr>
              <a:tblGrid>
                <a:gridCol w="447130">
                  <a:extLst>
                    <a:ext uri="{9D8B030D-6E8A-4147-A177-3AD203B41FA5}">
                      <a16:colId xmlns:a16="http://schemas.microsoft.com/office/drawing/2014/main" val="20000"/>
                    </a:ext>
                  </a:extLst>
                </a:gridCol>
                <a:gridCol w="2333633">
                  <a:extLst>
                    <a:ext uri="{9D8B030D-6E8A-4147-A177-3AD203B41FA5}">
                      <a16:colId xmlns:a16="http://schemas.microsoft.com/office/drawing/2014/main" val="20001"/>
                    </a:ext>
                  </a:extLst>
                </a:gridCol>
                <a:gridCol w="5777215">
                  <a:extLst>
                    <a:ext uri="{9D8B030D-6E8A-4147-A177-3AD203B41FA5}">
                      <a16:colId xmlns:a16="http://schemas.microsoft.com/office/drawing/2014/main" val="20002"/>
                    </a:ext>
                  </a:extLst>
                </a:gridCol>
              </a:tblGrid>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计划执行过程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按计划执行：无计划，不行动；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工程进展过程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一个活动、一个活动不断前进</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软件产品增长过程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一个又一个产品被生产出来</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软件产品评价过程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对生成的产品及时进行评价</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处理变更过程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尽量减少变更，但更改是难以避免的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产品（相对）冻结过程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在里程碑处生成基线产品，作为下一阶段过程活动的前提依据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7.</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实施支持过程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对项目的工程活动与管理活动提供全面支持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r>
                        <a:rPr lang="en-US" altLang="zh-CN" sz="1600" b="0" dirty="0">
                          <a:solidFill>
                            <a:schemeClr val="bg1">
                              <a:lumMod val="50000"/>
                            </a:schemeClr>
                          </a:solidFill>
                          <a:latin typeface="+mj-ea"/>
                          <a:ea typeface="+mj-ea"/>
                        </a:rPr>
                        <a:t>8.</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项目计划修订过程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跟踪风险，及时修订项目计划</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189592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1.5.3.1. </a:t>
            </a:r>
            <a:r>
              <a:rPr lang="zh-CN" altLang="en-US" dirty="0"/>
              <a:t>项目实施监督的焦点</a:t>
            </a:r>
          </a:p>
        </p:txBody>
      </p:sp>
      <p:graphicFrame>
        <p:nvGraphicFramePr>
          <p:cNvPr id="3" name="表格 2"/>
          <p:cNvGraphicFramePr>
            <a:graphicFrameLocks noGrp="1"/>
          </p:cNvGraphicFramePr>
          <p:nvPr>
            <p:extLst>
              <p:ext uri="{D42A27DB-BD31-4B8C-83A1-F6EECF244321}">
                <p14:modId xmlns:p14="http://schemas.microsoft.com/office/powerpoint/2010/main" val="2373976107"/>
              </p:ext>
            </p:extLst>
          </p:nvPr>
        </p:nvGraphicFramePr>
        <p:xfrm>
          <a:off x="1872515" y="1395948"/>
          <a:ext cx="8356098" cy="3101318"/>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7778338">
                  <a:extLst>
                    <a:ext uri="{9D8B030D-6E8A-4147-A177-3AD203B41FA5}">
                      <a16:colId xmlns:a16="http://schemas.microsoft.com/office/drawing/2014/main" val="20001"/>
                    </a:ext>
                  </a:extLst>
                </a:gridCol>
              </a:tblGrid>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项目进度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工件的规模与工作量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活动消耗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活动的质量与工件质量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工件的可识别性和安全性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项目内约定与项目外的约定地履行</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7.</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处理各种更改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r>
                        <a:rPr lang="en-US" altLang="zh-CN" sz="1600" b="0" dirty="0">
                          <a:solidFill>
                            <a:schemeClr val="bg1">
                              <a:lumMod val="50000"/>
                            </a:schemeClr>
                          </a:solidFill>
                          <a:latin typeface="+mj-ea"/>
                          <a:ea typeface="+mj-ea"/>
                        </a:rPr>
                        <a:t>8.</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项目风险管理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72046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1.5.3.2. </a:t>
            </a:r>
            <a:r>
              <a:rPr lang="zh-CN" altLang="en-US" dirty="0"/>
              <a:t>项目实施监督管理的进度控制</a:t>
            </a:r>
          </a:p>
        </p:txBody>
      </p:sp>
      <p:graphicFrame>
        <p:nvGraphicFramePr>
          <p:cNvPr id="3" name="表格 2"/>
          <p:cNvGraphicFramePr>
            <a:graphicFrameLocks noGrp="1"/>
          </p:cNvGraphicFramePr>
          <p:nvPr>
            <p:extLst>
              <p:ext uri="{D42A27DB-BD31-4B8C-83A1-F6EECF244321}">
                <p14:modId xmlns:p14="http://schemas.microsoft.com/office/powerpoint/2010/main" val="2751484689"/>
              </p:ext>
            </p:extLst>
          </p:nvPr>
        </p:nvGraphicFramePr>
        <p:xfrm>
          <a:off x="1872515" y="1395949"/>
          <a:ext cx="8356098" cy="3120121"/>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7778338">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按照项目进度表控制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项目经理按照管理单元进行进度控制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管理单元责任人进行内部时间控制，并上报进度数据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项目经理掌握全项目进度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按照项目里程碑控制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里程碑是项目过程中（明确标明的）阶段的终点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在里程碑处已经计划出一组产品：基线产品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项目经理在里程碑处（时间）监督基线产品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74983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1.5.3.3. </a:t>
            </a:r>
            <a:r>
              <a:rPr lang="zh-CN" altLang="en-US" dirty="0"/>
              <a:t>项目实施监督管理的质量控制</a:t>
            </a:r>
          </a:p>
        </p:txBody>
      </p:sp>
      <p:graphicFrame>
        <p:nvGraphicFramePr>
          <p:cNvPr id="3" name="表格 2"/>
          <p:cNvGraphicFramePr>
            <a:graphicFrameLocks noGrp="1"/>
          </p:cNvGraphicFramePr>
          <p:nvPr>
            <p:extLst>
              <p:ext uri="{D42A27DB-BD31-4B8C-83A1-F6EECF244321}">
                <p14:modId xmlns:p14="http://schemas.microsoft.com/office/powerpoint/2010/main" val="4215947686"/>
              </p:ext>
            </p:extLst>
          </p:nvPr>
        </p:nvGraphicFramePr>
        <p:xfrm>
          <a:off x="1872515" y="1395949"/>
          <a:ext cx="8356098" cy="3886049"/>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7778338">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产品过程控制：按计划实施产品，跟踪产品的流程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产品是否按计划生产，是否满足进入条件，先导产品是否完成？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产品在提交前是否经过评审与批准？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项目经理是否掌握全项目进度？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产品冻结之前是否通过评审？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产品维护是否符合变更规程？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产品版本是否受到控制？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按照项目里程碑控制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7"/>
                  </a:ext>
                </a:extLst>
              </a:tr>
              <a:tr h="382964">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代码类产品：测试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2964">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文档类产品：评审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646565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1.5.4. </a:t>
            </a:r>
            <a:r>
              <a:rPr lang="zh-CN" altLang="en-US" dirty="0"/>
              <a:t>项目成果评价</a:t>
            </a:r>
          </a:p>
        </p:txBody>
      </p:sp>
      <p:graphicFrame>
        <p:nvGraphicFramePr>
          <p:cNvPr id="3" name="表格 2"/>
          <p:cNvGraphicFramePr>
            <a:graphicFrameLocks noGrp="1"/>
          </p:cNvGraphicFramePr>
          <p:nvPr>
            <p:extLst>
              <p:ext uri="{D42A27DB-BD31-4B8C-83A1-F6EECF244321}">
                <p14:modId xmlns:p14="http://schemas.microsoft.com/office/powerpoint/2010/main" val="2657914509"/>
              </p:ext>
            </p:extLst>
          </p:nvPr>
        </p:nvGraphicFramePr>
        <p:xfrm>
          <a:off x="1872515" y="1395949"/>
          <a:ext cx="8356098" cy="2354193"/>
        </p:xfrm>
        <a:graphic>
          <a:graphicData uri="http://schemas.openxmlformats.org/drawingml/2006/table">
            <a:tbl>
              <a:tblPr firstRow="1" bandRow="1">
                <a:effectLst/>
                <a:tableStyleId>{5C22544A-7EE6-4342-B048-85BDC9FD1C3A}</a:tableStyleId>
              </a:tblPr>
              <a:tblGrid>
                <a:gridCol w="577760">
                  <a:extLst>
                    <a:ext uri="{9D8B030D-6E8A-4147-A177-3AD203B41FA5}">
                      <a16:colId xmlns:a16="http://schemas.microsoft.com/office/drawing/2014/main" val="20000"/>
                    </a:ext>
                  </a:extLst>
                </a:gridCol>
                <a:gridCol w="7778338">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评价对象：工件</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技术工件（工程工件，软件产品）：包括中间产品和最终产品；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管理工件：</a:t>
                      </a:r>
                      <a:r>
                        <a:rPr lang="zh-CN" altLang="en-US" sz="1600" b="0" kern="1200" dirty="0">
                          <a:solidFill>
                            <a:schemeClr val="bg1">
                              <a:lumMod val="50000"/>
                            </a:schemeClr>
                          </a:solidFill>
                          <a:latin typeface="+mj-ea"/>
                          <a:ea typeface="+mj-ea"/>
                          <a:cs typeface="+mn-cs"/>
                        </a:rPr>
                        <a:t>包括中间产品（特别关注估计结果产品）和最终产品。</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工件类型及评价方法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文档（技术文档、管理文档）：评审；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代码（程序、数据）：测试。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13278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本课程项目软件实施过程环境简述（主要硬件）</a:t>
            </a:r>
          </a:p>
        </p:txBody>
      </p:sp>
      <p:graphicFrame>
        <p:nvGraphicFramePr>
          <p:cNvPr id="3" name="表格 2"/>
          <p:cNvGraphicFramePr>
            <a:graphicFrameLocks noGrp="1"/>
          </p:cNvGraphicFramePr>
          <p:nvPr>
            <p:extLst>
              <p:ext uri="{D42A27DB-BD31-4B8C-83A1-F6EECF244321}">
                <p14:modId xmlns:p14="http://schemas.microsoft.com/office/powerpoint/2010/main" val="3997157572"/>
              </p:ext>
            </p:extLst>
          </p:nvPr>
        </p:nvGraphicFramePr>
        <p:xfrm>
          <a:off x="1844635" y="1588919"/>
          <a:ext cx="8193975" cy="4418412"/>
        </p:xfrm>
        <a:graphic>
          <a:graphicData uri="http://schemas.openxmlformats.org/drawingml/2006/table">
            <a:tbl>
              <a:tblPr>
                <a:tableStyleId>{5C22544A-7EE6-4342-B048-85BDC9FD1C3A}</a:tableStyleId>
              </a:tblPr>
              <a:tblGrid>
                <a:gridCol w="2766950">
                  <a:extLst>
                    <a:ext uri="{9D8B030D-6E8A-4147-A177-3AD203B41FA5}">
                      <a16:colId xmlns:a16="http://schemas.microsoft.com/office/drawing/2014/main" val="20000"/>
                    </a:ext>
                  </a:extLst>
                </a:gridCol>
                <a:gridCol w="1009403">
                  <a:extLst>
                    <a:ext uri="{9D8B030D-6E8A-4147-A177-3AD203B41FA5}">
                      <a16:colId xmlns:a16="http://schemas.microsoft.com/office/drawing/2014/main" val="20001"/>
                    </a:ext>
                  </a:extLst>
                </a:gridCol>
                <a:gridCol w="1365662">
                  <a:extLst>
                    <a:ext uri="{9D8B030D-6E8A-4147-A177-3AD203B41FA5}">
                      <a16:colId xmlns:a16="http://schemas.microsoft.com/office/drawing/2014/main" val="20002"/>
                    </a:ext>
                  </a:extLst>
                </a:gridCol>
                <a:gridCol w="1711880">
                  <a:extLst>
                    <a:ext uri="{9D8B030D-6E8A-4147-A177-3AD203B41FA5}">
                      <a16:colId xmlns:a16="http://schemas.microsoft.com/office/drawing/2014/main" val="20003"/>
                    </a:ext>
                  </a:extLst>
                </a:gridCol>
                <a:gridCol w="1340080">
                  <a:extLst>
                    <a:ext uri="{9D8B030D-6E8A-4147-A177-3AD203B41FA5}">
                      <a16:colId xmlns:a16="http://schemas.microsoft.com/office/drawing/2014/main" val="20004"/>
                    </a:ext>
                  </a:extLst>
                </a:gridCol>
              </a:tblGrid>
              <a:tr h="513013">
                <a:tc>
                  <a:txBody>
                    <a:bodyPr/>
                    <a:lstStyle/>
                    <a:p>
                      <a:pPr indent="266700">
                        <a:spcAft>
                          <a:spcPts val="0"/>
                        </a:spcAft>
                      </a:pPr>
                      <a:r>
                        <a:rPr lang="zh-CN" sz="1400" kern="100" dirty="0">
                          <a:solidFill>
                            <a:schemeClr val="bg1">
                              <a:lumMod val="75000"/>
                            </a:schemeClr>
                          </a:solidFill>
                          <a:effectLst/>
                          <a:latin typeface="+mj-ea"/>
                          <a:ea typeface="+mj-ea"/>
                        </a:rPr>
                        <a:t>硬件名称及配置描述</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dirty="0">
                          <a:solidFill>
                            <a:schemeClr val="bg1">
                              <a:lumMod val="75000"/>
                            </a:schemeClr>
                          </a:solidFill>
                          <a:effectLst/>
                          <a:latin typeface="+mj-ea"/>
                          <a:ea typeface="+mj-ea"/>
                        </a:rPr>
                        <a:t>级别</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dirty="0">
                          <a:solidFill>
                            <a:schemeClr val="bg1">
                              <a:lumMod val="75000"/>
                            </a:schemeClr>
                          </a:solidFill>
                          <a:effectLst/>
                          <a:latin typeface="+mj-ea"/>
                          <a:ea typeface="+mj-ea"/>
                        </a:rPr>
                        <a:t>需求数量</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dirty="0">
                          <a:solidFill>
                            <a:schemeClr val="bg1">
                              <a:lumMod val="75000"/>
                            </a:schemeClr>
                          </a:solidFill>
                          <a:effectLst/>
                          <a:latin typeface="+mj-ea"/>
                          <a:ea typeface="+mj-ea"/>
                        </a:rPr>
                        <a:t>需求日期</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dirty="0">
                          <a:solidFill>
                            <a:schemeClr val="bg1">
                              <a:lumMod val="75000"/>
                            </a:schemeClr>
                          </a:solidFill>
                          <a:effectLst/>
                          <a:latin typeface="+mj-ea"/>
                          <a:ea typeface="+mj-ea"/>
                        </a:rPr>
                        <a:t>获取方式</a:t>
                      </a:r>
                      <a:endParaRPr lang="zh-CN" sz="1400" dirty="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0000"/>
                  </a:ext>
                </a:extLst>
              </a:tr>
              <a:tr h="1021278">
                <a:tc>
                  <a:txBody>
                    <a:bodyPr/>
                    <a:lstStyle/>
                    <a:p>
                      <a:pPr indent="266700">
                        <a:spcAft>
                          <a:spcPts val="0"/>
                        </a:spcAft>
                      </a:pPr>
                      <a:r>
                        <a:rPr lang="zh-CN" sz="1400">
                          <a:solidFill>
                            <a:schemeClr val="bg1">
                              <a:lumMod val="75000"/>
                            </a:schemeClr>
                          </a:solidFill>
                          <a:effectLst/>
                          <a:latin typeface="+mj-ea"/>
                          <a:ea typeface="+mj-ea"/>
                        </a:rPr>
                        <a:t>数据库服务器：</a:t>
                      </a:r>
                    </a:p>
                    <a:p>
                      <a:pPr indent="266700">
                        <a:spcAft>
                          <a:spcPts val="0"/>
                        </a:spcAft>
                      </a:pPr>
                      <a:r>
                        <a:rPr lang="en-US" sz="1400">
                          <a:solidFill>
                            <a:schemeClr val="bg1">
                              <a:lumMod val="75000"/>
                            </a:schemeClr>
                          </a:solidFill>
                          <a:effectLst/>
                          <a:latin typeface="+mj-ea"/>
                          <a:ea typeface="+mj-ea"/>
                        </a:rPr>
                        <a:t>CPU</a:t>
                      </a:r>
                      <a:r>
                        <a:rPr lang="zh-CN" sz="1400">
                          <a:solidFill>
                            <a:schemeClr val="bg1">
                              <a:lumMod val="75000"/>
                            </a:schemeClr>
                          </a:solidFill>
                          <a:effectLst/>
                          <a:latin typeface="+mj-ea"/>
                          <a:ea typeface="+mj-ea"/>
                        </a:rPr>
                        <a:t>：</a:t>
                      </a:r>
                      <a:r>
                        <a:rPr lang="en-US" sz="1400">
                          <a:solidFill>
                            <a:schemeClr val="bg1">
                              <a:lumMod val="75000"/>
                            </a:schemeClr>
                          </a:solidFill>
                          <a:effectLst/>
                          <a:latin typeface="+mj-ea"/>
                          <a:ea typeface="+mj-ea"/>
                        </a:rPr>
                        <a:t>Intel Xeon E5504 *4</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内存：</a:t>
                      </a:r>
                      <a:r>
                        <a:rPr lang="en-US" sz="1400">
                          <a:solidFill>
                            <a:schemeClr val="bg1">
                              <a:lumMod val="75000"/>
                            </a:schemeClr>
                          </a:solidFill>
                          <a:effectLst/>
                          <a:latin typeface="+mj-ea"/>
                          <a:ea typeface="+mj-ea"/>
                        </a:rPr>
                        <a:t>4G</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硬盘：</a:t>
                      </a:r>
                      <a:r>
                        <a:rPr lang="en-US" sz="1400">
                          <a:solidFill>
                            <a:schemeClr val="bg1">
                              <a:lumMod val="75000"/>
                            </a:schemeClr>
                          </a:solidFill>
                          <a:effectLst/>
                          <a:latin typeface="+mj-ea"/>
                          <a:ea typeface="+mj-ea"/>
                        </a:rPr>
                        <a:t>600G</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dirty="0">
                          <a:solidFill>
                            <a:schemeClr val="bg1">
                              <a:lumMod val="75000"/>
                            </a:schemeClr>
                          </a:solidFill>
                          <a:effectLst/>
                          <a:latin typeface="+mj-ea"/>
                          <a:ea typeface="+mj-ea"/>
                        </a:rPr>
                        <a:t>关键</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1</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dirty="0">
                          <a:solidFill>
                            <a:schemeClr val="bg1">
                              <a:lumMod val="75000"/>
                            </a:schemeClr>
                          </a:solidFill>
                          <a:effectLst/>
                          <a:latin typeface="+mj-ea"/>
                          <a:ea typeface="+mj-ea"/>
                        </a:rPr>
                        <a:t>201</a:t>
                      </a:r>
                      <a:r>
                        <a:rPr lang="en-US" altLang="zh-CN" sz="1400" dirty="0">
                          <a:solidFill>
                            <a:schemeClr val="bg1">
                              <a:lumMod val="75000"/>
                            </a:schemeClr>
                          </a:solidFill>
                          <a:effectLst/>
                          <a:latin typeface="+mj-ea"/>
                          <a:ea typeface="+mj-ea"/>
                        </a:rPr>
                        <a:t>1</a:t>
                      </a:r>
                      <a:r>
                        <a:rPr lang="en-US" sz="1400" dirty="0">
                          <a:solidFill>
                            <a:schemeClr val="bg1">
                              <a:lumMod val="75000"/>
                            </a:schemeClr>
                          </a:solidFill>
                          <a:effectLst/>
                          <a:latin typeface="+mj-ea"/>
                          <a:ea typeface="+mj-ea"/>
                        </a:rPr>
                        <a:t>-</a:t>
                      </a:r>
                      <a:r>
                        <a:rPr lang="en-US" altLang="zh-CN" sz="1400" dirty="0">
                          <a:solidFill>
                            <a:schemeClr val="bg1">
                              <a:lumMod val="75000"/>
                            </a:schemeClr>
                          </a:solidFill>
                          <a:effectLst/>
                          <a:latin typeface="+mj-ea"/>
                          <a:ea typeface="+mj-ea"/>
                        </a:rPr>
                        <a:t>03</a:t>
                      </a:r>
                      <a:r>
                        <a:rPr lang="en-US" sz="1400" dirty="0">
                          <a:solidFill>
                            <a:schemeClr val="bg1">
                              <a:lumMod val="75000"/>
                            </a:schemeClr>
                          </a:solidFill>
                          <a:effectLst/>
                          <a:latin typeface="+mj-ea"/>
                          <a:ea typeface="+mj-ea"/>
                        </a:rPr>
                        <a:t>-</a:t>
                      </a:r>
                      <a:r>
                        <a:rPr lang="en-US" altLang="zh-CN" sz="1400" dirty="0">
                          <a:solidFill>
                            <a:schemeClr val="bg1">
                              <a:lumMod val="75000"/>
                            </a:schemeClr>
                          </a:solidFill>
                          <a:effectLst/>
                          <a:latin typeface="+mj-ea"/>
                          <a:ea typeface="+mj-ea"/>
                        </a:rPr>
                        <a:t>01</a:t>
                      </a:r>
                      <a:r>
                        <a:rPr lang="zh-CN" sz="1400" dirty="0">
                          <a:solidFill>
                            <a:schemeClr val="bg1">
                              <a:lumMod val="75000"/>
                            </a:schemeClr>
                          </a:solidFill>
                          <a:effectLst/>
                          <a:latin typeface="+mj-ea"/>
                          <a:ea typeface="+mj-ea"/>
                        </a:rPr>
                        <a:t>至</a:t>
                      </a:r>
                    </a:p>
                    <a:p>
                      <a:pPr indent="266700">
                        <a:spcAft>
                          <a:spcPts val="0"/>
                        </a:spcAft>
                      </a:pPr>
                      <a:r>
                        <a:rPr lang="en-US" sz="1400" dirty="0">
                          <a:solidFill>
                            <a:schemeClr val="bg1">
                              <a:lumMod val="75000"/>
                            </a:schemeClr>
                          </a:solidFill>
                          <a:effectLst/>
                          <a:latin typeface="+mj-ea"/>
                          <a:ea typeface="+mj-ea"/>
                        </a:rPr>
                        <a:t>2010-</a:t>
                      </a:r>
                      <a:r>
                        <a:rPr lang="en-US" altLang="zh-CN" sz="1400" dirty="0">
                          <a:solidFill>
                            <a:schemeClr val="bg1">
                              <a:lumMod val="75000"/>
                            </a:schemeClr>
                          </a:solidFill>
                          <a:effectLst/>
                          <a:latin typeface="+mj-ea"/>
                          <a:ea typeface="+mj-ea"/>
                        </a:rPr>
                        <a:t>07</a:t>
                      </a:r>
                      <a:r>
                        <a:rPr lang="en-US" sz="1400" dirty="0">
                          <a:solidFill>
                            <a:schemeClr val="bg1">
                              <a:lumMod val="75000"/>
                            </a:schemeClr>
                          </a:solidFill>
                          <a:effectLst/>
                          <a:latin typeface="+mj-ea"/>
                          <a:ea typeface="+mj-ea"/>
                        </a:rPr>
                        <a:t>-30</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组织配给</a:t>
                      </a:r>
                      <a:endParaRPr lang="zh-CN" sz="140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1"/>
                  </a:ext>
                </a:extLst>
              </a:tr>
              <a:tr h="1045029">
                <a:tc>
                  <a:txBody>
                    <a:bodyPr/>
                    <a:lstStyle/>
                    <a:p>
                      <a:pPr indent="266700">
                        <a:spcAft>
                          <a:spcPts val="0"/>
                        </a:spcAft>
                      </a:pPr>
                      <a:r>
                        <a:rPr lang="en-US" sz="1400">
                          <a:solidFill>
                            <a:schemeClr val="bg1">
                              <a:lumMod val="75000"/>
                            </a:schemeClr>
                          </a:solidFill>
                          <a:effectLst/>
                          <a:latin typeface="+mj-ea"/>
                          <a:ea typeface="+mj-ea"/>
                        </a:rPr>
                        <a:t>TFS</a:t>
                      </a:r>
                      <a:r>
                        <a:rPr lang="zh-CN" sz="1400">
                          <a:solidFill>
                            <a:schemeClr val="bg1">
                              <a:lumMod val="75000"/>
                            </a:schemeClr>
                          </a:solidFill>
                          <a:effectLst/>
                          <a:latin typeface="+mj-ea"/>
                          <a:ea typeface="+mj-ea"/>
                        </a:rPr>
                        <a:t>服务器：</a:t>
                      </a:r>
                    </a:p>
                    <a:p>
                      <a:pPr indent="266700">
                        <a:spcAft>
                          <a:spcPts val="0"/>
                        </a:spcAft>
                      </a:pPr>
                      <a:r>
                        <a:rPr lang="en-US" sz="1400">
                          <a:solidFill>
                            <a:schemeClr val="bg1">
                              <a:lumMod val="75000"/>
                            </a:schemeClr>
                          </a:solidFill>
                          <a:effectLst/>
                          <a:latin typeface="+mj-ea"/>
                          <a:ea typeface="+mj-ea"/>
                        </a:rPr>
                        <a:t>CPU</a:t>
                      </a:r>
                      <a:r>
                        <a:rPr lang="zh-CN" sz="1400">
                          <a:solidFill>
                            <a:schemeClr val="bg1">
                              <a:lumMod val="75000"/>
                            </a:schemeClr>
                          </a:solidFill>
                          <a:effectLst/>
                          <a:latin typeface="+mj-ea"/>
                          <a:ea typeface="+mj-ea"/>
                        </a:rPr>
                        <a:t>：</a:t>
                      </a:r>
                      <a:r>
                        <a:rPr lang="en-US" sz="1400">
                          <a:solidFill>
                            <a:schemeClr val="bg1">
                              <a:lumMod val="75000"/>
                            </a:schemeClr>
                          </a:solidFill>
                          <a:effectLst/>
                          <a:latin typeface="+mj-ea"/>
                          <a:ea typeface="+mj-ea"/>
                        </a:rPr>
                        <a:t>Intel Xeon E5504 *4</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内存：</a:t>
                      </a:r>
                      <a:r>
                        <a:rPr lang="en-US" sz="1400">
                          <a:solidFill>
                            <a:schemeClr val="bg1">
                              <a:lumMod val="75000"/>
                            </a:schemeClr>
                          </a:solidFill>
                          <a:effectLst/>
                          <a:latin typeface="+mj-ea"/>
                          <a:ea typeface="+mj-ea"/>
                        </a:rPr>
                        <a:t>4G</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硬盘：</a:t>
                      </a:r>
                      <a:r>
                        <a:rPr lang="en-US" sz="1400">
                          <a:solidFill>
                            <a:schemeClr val="bg1">
                              <a:lumMod val="75000"/>
                            </a:schemeClr>
                          </a:solidFill>
                          <a:effectLst/>
                          <a:latin typeface="+mj-ea"/>
                          <a:ea typeface="+mj-ea"/>
                        </a:rPr>
                        <a:t>600G</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dirty="0">
                          <a:solidFill>
                            <a:schemeClr val="bg1">
                              <a:lumMod val="75000"/>
                            </a:schemeClr>
                          </a:solidFill>
                          <a:effectLst/>
                          <a:latin typeface="+mj-ea"/>
                          <a:ea typeface="+mj-ea"/>
                        </a:rPr>
                        <a:t>关键</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1</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kern="1200" dirty="0">
                          <a:solidFill>
                            <a:schemeClr val="bg1">
                              <a:lumMod val="75000"/>
                            </a:schemeClr>
                          </a:solidFill>
                          <a:effectLst/>
                          <a:latin typeface="+mj-ea"/>
                          <a:ea typeface="+mn-ea"/>
                          <a:cs typeface="+mn-cs"/>
                        </a:rPr>
                        <a:t>2011-03-01</a:t>
                      </a:r>
                      <a:r>
                        <a:rPr lang="zh-CN" altLang="zh-CN" sz="1400" kern="1200" dirty="0">
                          <a:solidFill>
                            <a:schemeClr val="bg1">
                              <a:lumMod val="75000"/>
                            </a:schemeClr>
                          </a:solidFill>
                          <a:effectLst/>
                          <a:latin typeface="+mj-ea"/>
                          <a:ea typeface="+mn-ea"/>
                          <a:cs typeface="+mn-cs"/>
                        </a:rPr>
                        <a:t>至</a:t>
                      </a:r>
                    </a:p>
                    <a:p>
                      <a:pPr indent="266700">
                        <a:spcAft>
                          <a:spcPts val="0"/>
                        </a:spcAft>
                      </a:pPr>
                      <a:r>
                        <a:rPr lang="en-US" altLang="zh-CN" sz="1400" kern="1200" dirty="0">
                          <a:solidFill>
                            <a:schemeClr val="bg1">
                              <a:lumMod val="75000"/>
                            </a:schemeClr>
                          </a:solidFill>
                          <a:effectLst/>
                          <a:latin typeface="+mj-ea"/>
                          <a:ea typeface="+mn-ea"/>
                          <a:cs typeface="+mn-cs"/>
                        </a:rPr>
                        <a:t>2010-07-30</a:t>
                      </a:r>
                      <a:endParaRPr lang="zh-CN" altLang="zh-CN" sz="1400" kern="1200" dirty="0">
                        <a:solidFill>
                          <a:schemeClr val="bg1">
                            <a:lumMod val="75000"/>
                          </a:schemeClr>
                        </a:solidFill>
                        <a:effectLst/>
                        <a:latin typeface="+mj-ea"/>
                        <a:ea typeface="+mn-ea"/>
                        <a:cs typeface="+mn-cs"/>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组织配给</a:t>
                      </a:r>
                      <a:endParaRPr lang="zh-CN" sz="140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2"/>
                  </a:ext>
                </a:extLst>
              </a:tr>
              <a:tr h="985652">
                <a:tc>
                  <a:txBody>
                    <a:bodyPr/>
                    <a:lstStyle/>
                    <a:p>
                      <a:pPr indent="266700">
                        <a:spcAft>
                          <a:spcPts val="0"/>
                        </a:spcAft>
                      </a:pPr>
                      <a:r>
                        <a:rPr lang="zh-CN" sz="1400">
                          <a:solidFill>
                            <a:schemeClr val="bg1">
                              <a:lumMod val="75000"/>
                            </a:schemeClr>
                          </a:solidFill>
                          <a:effectLst/>
                          <a:latin typeface="+mj-ea"/>
                          <a:ea typeface="+mj-ea"/>
                        </a:rPr>
                        <a:t>开发应用服务器：</a:t>
                      </a:r>
                    </a:p>
                    <a:p>
                      <a:pPr indent="266700">
                        <a:spcAft>
                          <a:spcPts val="0"/>
                        </a:spcAft>
                      </a:pPr>
                      <a:r>
                        <a:rPr lang="en-US" sz="1400">
                          <a:solidFill>
                            <a:schemeClr val="bg1">
                              <a:lumMod val="75000"/>
                            </a:schemeClr>
                          </a:solidFill>
                          <a:effectLst/>
                          <a:latin typeface="+mj-ea"/>
                          <a:ea typeface="+mj-ea"/>
                        </a:rPr>
                        <a:t>CPU</a:t>
                      </a:r>
                      <a:r>
                        <a:rPr lang="zh-CN" sz="1400">
                          <a:solidFill>
                            <a:schemeClr val="bg1">
                              <a:lumMod val="75000"/>
                            </a:schemeClr>
                          </a:solidFill>
                          <a:effectLst/>
                          <a:latin typeface="+mj-ea"/>
                          <a:ea typeface="+mj-ea"/>
                        </a:rPr>
                        <a:t>：组织标准配置</a:t>
                      </a:r>
                    </a:p>
                    <a:p>
                      <a:pPr indent="266700">
                        <a:spcAft>
                          <a:spcPts val="0"/>
                        </a:spcAft>
                      </a:pPr>
                      <a:r>
                        <a:rPr lang="zh-CN" sz="1400">
                          <a:solidFill>
                            <a:schemeClr val="bg1">
                              <a:lumMod val="75000"/>
                            </a:schemeClr>
                          </a:solidFill>
                          <a:effectLst/>
                          <a:latin typeface="+mj-ea"/>
                          <a:ea typeface="+mj-ea"/>
                        </a:rPr>
                        <a:t>内存：</a:t>
                      </a:r>
                      <a:r>
                        <a:rPr lang="en-US" sz="1400">
                          <a:solidFill>
                            <a:schemeClr val="bg1">
                              <a:lumMod val="75000"/>
                            </a:schemeClr>
                          </a:solidFill>
                          <a:effectLst/>
                          <a:latin typeface="+mj-ea"/>
                          <a:ea typeface="+mj-ea"/>
                        </a:rPr>
                        <a:t>2G</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硬盘：</a:t>
                      </a:r>
                      <a:r>
                        <a:rPr lang="en-US" sz="1400">
                          <a:solidFill>
                            <a:schemeClr val="bg1">
                              <a:lumMod val="75000"/>
                            </a:schemeClr>
                          </a:solidFill>
                          <a:effectLst/>
                          <a:latin typeface="+mj-ea"/>
                          <a:ea typeface="+mj-ea"/>
                        </a:rPr>
                        <a:t>500G</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dirty="0">
                          <a:solidFill>
                            <a:schemeClr val="bg1">
                              <a:lumMod val="75000"/>
                            </a:schemeClr>
                          </a:solidFill>
                          <a:effectLst/>
                          <a:latin typeface="+mj-ea"/>
                          <a:ea typeface="+mj-ea"/>
                        </a:rPr>
                        <a:t>关键</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1</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kern="1200" dirty="0">
                          <a:solidFill>
                            <a:schemeClr val="bg1">
                              <a:lumMod val="75000"/>
                            </a:schemeClr>
                          </a:solidFill>
                          <a:effectLst/>
                          <a:latin typeface="+mj-ea"/>
                          <a:ea typeface="+mn-ea"/>
                          <a:cs typeface="+mn-cs"/>
                        </a:rPr>
                        <a:t>2011-03-01</a:t>
                      </a:r>
                      <a:r>
                        <a:rPr lang="zh-CN" altLang="zh-CN" sz="1400" kern="1200" dirty="0">
                          <a:solidFill>
                            <a:schemeClr val="bg1">
                              <a:lumMod val="75000"/>
                            </a:schemeClr>
                          </a:solidFill>
                          <a:effectLst/>
                          <a:latin typeface="+mj-ea"/>
                          <a:ea typeface="+mn-ea"/>
                          <a:cs typeface="+mn-cs"/>
                        </a:rPr>
                        <a:t>至</a:t>
                      </a:r>
                    </a:p>
                    <a:p>
                      <a:pPr indent="266700">
                        <a:spcAft>
                          <a:spcPts val="0"/>
                        </a:spcAft>
                      </a:pPr>
                      <a:r>
                        <a:rPr lang="en-US" altLang="zh-CN" sz="1400" kern="1200" dirty="0">
                          <a:solidFill>
                            <a:schemeClr val="bg1">
                              <a:lumMod val="75000"/>
                            </a:schemeClr>
                          </a:solidFill>
                          <a:effectLst/>
                          <a:latin typeface="+mj-ea"/>
                          <a:ea typeface="+mn-ea"/>
                          <a:cs typeface="+mn-cs"/>
                        </a:rPr>
                        <a:t>2010-07-30</a:t>
                      </a:r>
                      <a:endParaRPr lang="zh-CN" altLang="zh-CN" sz="1400" kern="1200" dirty="0">
                        <a:solidFill>
                          <a:schemeClr val="bg1">
                            <a:lumMod val="75000"/>
                          </a:schemeClr>
                        </a:solidFill>
                        <a:effectLst/>
                        <a:latin typeface="+mj-ea"/>
                        <a:ea typeface="+mn-ea"/>
                        <a:cs typeface="+mn-cs"/>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项目组配给</a:t>
                      </a:r>
                      <a:endParaRPr lang="zh-CN" sz="140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3"/>
                  </a:ext>
                </a:extLst>
              </a:tr>
              <a:tr h="0">
                <a:tc>
                  <a:txBody>
                    <a:bodyPr/>
                    <a:lstStyle/>
                    <a:p>
                      <a:pPr indent="266700">
                        <a:spcAft>
                          <a:spcPts val="0"/>
                        </a:spcAft>
                      </a:pPr>
                      <a:r>
                        <a:rPr lang="zh-CN" sz="1400">
                          <a:solidFill>
                            <a:schemeClr val="bg1">
                              <a:lumMod val="75000"/>
                            </a:schemeClr>
                          </a:solidFill>
                          <a:effectLst/>
                          <a:latin typeface="+mj-ea"/>
                          <a:ea typeface="+mj-ea"/>
                        </a:rPr>
                        <a:t>项目成员工作机器</a:t>
                      </a:r>
                    </a:p>
                    <a:p>
                      <a:pPr indent="266700">
                        <a:spcAft>
                          <a:spcPts val="0"/>
                        </a:spcAft>
                      </a:pPr>
                      <a:r>
                        <a:rPr lang="en-US" sz="1400">
                          <a:solidFill>
                            <a:schemeClr val="bg1">
                              <a:lumMod val="75000"/>
                            </a:schemeClr>
                          </a:solidFill>
                          <a:effectLst/>
                          <a:latin typeface="+mj-ea"/>
                          <a:ea typeface="+mj-ea"/>
                        </a:rPr>
                        <a:t>CPU</a:t>
                      </a:r>
                      <a:r>
                        <a:rPr lang="zh-CN" sz="1400">
                          <a:solidFill>
                            <a:schemeClr val="bg1">
                              <a:lumMod val="75000"/>
                            </a:schemeClr>
                          </a:solidFill>
                          <a:effectLst/>
                          <a:latin typeface="+mj-ea"/>
                          <a:ea typeface="+mj-ea"/>
                        </a:rPr>
                        <a:t>：组织标准配置</a:t>
                      </a:r>
                    </a:p>
                    <a:p>
                      <a:pPr indent="266700">
                        <a:spcAft>
                          <a:spcPts val="0"/>
                        </a:spcAft>
                      </a:pPr>
                      <a:r>
                        <a:rPr lang="zh-CN" sz="1400">
                          <a:solidFill>
                            <a:schemeClr val="bg1">
                              <a:lumMod val="75000"/>
                            </a:schemeClr>
                          </a:solidFill>
                          <a:effectLst/>
                          <a:latin typeface="+mj-ea"/>
                          <a:ea typeface="+mj-ea"/>
                        </a:rPr>
                        <a:t>内存：</a:t>
                      </a:r>
                      <a:r>
                        <a:rPr lang="en-US" sz="1400">
                          <a:solidFill>
                            <a:schemeClr val="bg1">
                              <a:lumMod val="75000"/>
                            </a:schemeClr>
                          </a:solidFill>
                          <a:effectLst/>
                          <a:latin typeface="+mj-ea"/>
                          <a:ea typeface="+mj-ea"/>
                        </a:rPr>
                        <a:t>2G</a:t>
                      </a:r>
                      <a:endParaRPr lang="zh-CN" sz="1400">
                        <a:solidFill>
                          <a:schemeClr val="bg1">
                            <a:lumMod val="75000"/>
                          </a:schemeClr>
                        </a:solidFill>
                        <a:effectLst/>
                        <a:latin typeface="+mj-ea"/>
                        <a:ea typeface="+mj-ea"/>
                      </a:endParaRPr>
                    </a:p>
                    <a:p>
                      <a:pPr indent="266700">
                        <a:spcAft>
                          <a:spcPts val="0"/>
                        </a:spcAft>
                      </a:pPr>
                      <a:r>
                        <a:rPr lang="zh-CN" sz="1400">
                          <a:solidFill>
                            <a:schemeClr val="bg1">
                              <a:lumMod val="75000"/>
                            </a:schemeClr>
                          </a:solidFill>
                          <a:effectLst/>
                          <a:latin typeface="+mj-ea"/>
                          <a:ea typeface="+mj-ea"/>
                        </a:rPr>
                        <a:t>硬盘：</a:t>
                      </a:r>
                      <a:r>
                        <a:rPr lang="en-US" sz="1400">
                          <a:solidFill>
                            <a:schemeClr val="bg1">
                              <a:lumMod val="75000"/>
                            </a:schemeClr>
                          </a:solidFill>
                          <a:effectLst/>
                          <a:latin typeface="+mj-ea"/>
                          <a:ea typeface="+mj-ea"/>
                        </a:rPr>
                        <a:t>500G</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dirty="0">
                          <a:solidFill>
                            <a:schemeClr val="bg1">
                              <a:lumMod val="75000"/>
                            </a:schemeClr>
                          </a:solidFill>
                          <a:effectLst/>
                          <a:latin typeface="+mj-ea"/>
                          <a:ea typeface="+mj-ea"/>
                        </a:rPr>
                        <a:t>关键</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dirty="0">
                          <a:solidFill>
                            <a:schemeClr val="bg1">
                              <a:lumMod val="75000"/>
                            </a:schemeClr>
                          </a:solidFill>
                          <a:effectLst/>
                          <a:latin typeface="+mj-ea"/>
                          <a:ea typeface="+mj-ea"/>
                        </a:rPr>
                        <a:t>n</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kern="1200" dirty="0">
                          <a:solidFill>
                            <a:schemeClr val="bg1">
                              <a:lumMod val="75000"/>
                            </a:schemeClr>
                          </a:solidFill>
                          <a:effectLst/>
                          <a:latin typeface="+mj-ea"/>
                          <a:ea typeface="+mn-ea"/>
                          <a:cs typeface="+mn-cs"/>
                        </a:rPr>
                        <a:t>2011-03-01</a:t>
                      </a:r>
                      <a:r>
                        <a:rPr lang="zh-CN" altLang="zh-CN" sz="1400" kern="1200" dirty="0">
                          <a:solidFill>
                            <a:schemeClr val="bg1">
                              <a:lumMod val="75000"/>
                            </a:schemeClr>
                          </a:solidFill>
                          <a:effectLst/>
                          <a:latin typeface="+mj-ea"/>
                          <a:ea typeface="+mn-ea"/>
                          <a:cs typeface="+mn-cs"/>
                        </a:rPr>
                        <a:t>至</a:t>
                      </a:r>
                    </a:p>
                    <a:p>
                      <a:pPr indent="266700">
                        <a:spcAft>
                          <a:spcPts val="0"/>
                        </a:spcAft>
                      </a:pPr>
                      <a:r>
                        <a:rPr lang="en-US" altLang="zh-CN" sz="1400" kern="1200" dirty="0">
                          <a:solidFill>
                            <a:schemeClr val="bg1">
                              <a:lumMod val="75000"/>
                            </a:schemeClr>
                          </a:solidFill>
                          <a:effectLst/>
                          <a:latin typeface="+mj-ea"/>
                          <a:ea typeface="+mn-ea"/>
                          <a:cs typeface="+mn-cs"/>
                        </a:rPr>
                        <a:t>2010-07-30</a:t>
                      </a:r>
                      <a:endParaRPr lang="zh-CN" altLang="zh-CN" sz="1400" kern="1200" dirty="0">
                        <a:solidFill>
                          <a:schemeClr val="bg1">
                            <a:lumMod val="75000"/>
                          </a:schemeClr>
                        </a:solidFill>
                        <a:effectLst/>
                        <a:latin typeface="+mj-ea"/>
                        <a:ea typeface="+mn-ea"/>
                        <a:cs typeface="+mn-cs"/>
                      </a:endParaRPr>
                    </a:p>
                  </a:txBody>
                  <a:tcPr marL="68580" marR="68580" marT="0" marB="0"/>
                </a:tc>
                <a:tc>
                  <a:txBody>
                    <a:bodyPr/>
                    <a:lstStyle/>
                    <a:p>
                      <a:pPr indent="266700">
                        <a:spcAft>
                          <a:spcPts val="0"/>
                        </a:spcAft>
                      </a:pPr>
                      <a:r>
                        <a:rPr lang="zh-CN" sz="1400" kern="100" dirty="0">
                          <a:solidFill>
                            <a:schemeClr val="bg1">
                              <a:lumMod val="75000"/>
                            </a:schemeClr>
                          </a:solidFill>
                          <a:effectLst/>
                          <a:latin typeface="+mj-ea"/>
                          <a:ea typeface="+mj-ea"/>
                        </a:rPr>
                        <a:t>项目组配给</a:t>
                      </a: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52536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本课程项目软件实施过程环境简述（主要软件）</a:t>
            </a:r>
          </a:p>
        </p:txBody>
      </p:sp>
      <p:graphicFrame>
        <p:nvGraphicFramePr>
          <p:cNvPr id="3" name="表格 2"/>
          <p:cNvGraphicFramePr>
            <a:graphicFrameLocks noGrp="1"/>
          </p:cNvGraphicFramePr>
          <p:nvPr>
            <p:extLst>
              <p:ext uri="{D42A27DB-BD31-4B8C-83A1-F6EECF244321}">
                <p14:modId xmlns:p14="http://schemas.microsoft.com/office/powerpoint/2010/main" val="2037890616"/>
              </p:ext>
            </p:extLst>
          </p:nvPr>
        </p:nvGraphicFramePr>
        <p:xfrm>
          <a:off x="1917680" y="1220781"/>
          <a:ext cx="8370311" cy="3114734"/>
        </p:xfrm>
        <a:graphic>
          <a:graphicData uri="http://schemas.openxmlformats.org/drawingml/2006/table">
            <a:tbl>
              <a:tblPr>
                <a:tableStyleId>{5C22544A-7EE6-4342-B048-85BDC9FD1C3A}</a:tableStyleId>
              </a:tblPr>
              <a:tblGrid>
                <a:gridCol w="3603565">
                  <a:extLst>
                    <a:ext uri="{9D8B030D-6E8A-4147-A177-3AD203B41FA5}">
                      <a16:colId xmlns:a16="http://schemas.microsoft.com/office/drawing/2014/main" val="20000"/>
                    </a:ext>
                  </a:extLst>
                </a:gridCol>
                <a:gridCol w="788512">
                  <a:extLst>
                    <a:ext uri="{9D8B030D-6E8A-4147-A177-3AD203B41FA5}">
                      <a16:colId xmlns:a16="http://schemas.microsoft.com/office/drawing/2014/main" val="20001"/>
                    </a:ext>
                  </a:extLst>
                </a:gridCol>
                <a:gridCol w="1341912">
                  <a:extLst>
                    <a:ext uri="{9D8B030D-6E8A-4147-A177-3AD203B41FA5}">
                      <a16:colId xmlns:a16="http://schemas.microsoft.com/office/drawing/2014/main" val="20002"/>
                    </a:ext>
                  </a:extLst>
                </a:gridCol>
                <a:gridCol w="1365662">
                  <a:extLst>
                    <a:ext uri="{9D8B030D-6E8A-4147-A177-3AD203B41FA5}">
                      <a16:colId xmlns:a16="http://schemas.microsoft.com/office/drawing/2014/main" val="20003"/>
                    </a:ext>
                  </a:extLst>
                </a:gridCol>
                <a:gridCol w="1270660">
                  <a:extLst>
                    <a:ext uri="{9D8B030D-6E8A-4147-A177-3AD203B41FA5}">
                      <a16:colId xmlns:a16="http://schemas.microsoft.com/office/drawing/2014/main" val="20004"/>
                    </a:ext>
                  </a:extLst>
                </a:gridCol>
              </a:tblGrid>
              <a:tr h="477390">
                <a:tc>
                  <a:txBody>
                    <a:bodyPr/>
                    <a:lstStyle/>
                    <a:p>
                      <a:pPr indent="266700">
                        <a:spcAft>
                          <a:spcPts val="0"/>
                        </a:spcAft>
                      </a:pPr>
                      <a:r>
                        <a:rPr lang="zh-CN" sz="1400" kern="100" dirty="0">
                          <a:solidFill>
                            <a:schemeClr val="bg1">
                              <a:lumMod val="75000"/>
                            </a:schemeClr>
                          </a:solidFill>
                          <a:effectLst/>
                          <a:latin typeface="+mj-ea"/>
                          <a:ea typeface="+mj-ea"/>
                        </a:rPr>
                        <a:t>软件名称及配置描述</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a:solidFill>
                            <a:schemeClr val="bg1">
                              <a:lumMod val="75000"/>
                            </a:schemeClr>
                          </a:solidFill>
                          <a:effectLst/>
                          <a:latin typeface="+mj-ea"/>
                          <a:ea typeface="+mj-ea"/>
                        </a:rPr>
                        <a:t>级别</a:t>
                      </a:r>
                      <a:endParaRPr lang="zh-CN" sz="140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dirty="0">
                          <a:solidFill>
                            <a:schemeClr val="bg1">
                              <a:lumMod val="75000"/>
                            </a:schemeClr>
                          </a:solidFill>
                          <a:effectLst/>
                          <a:latin typeface="+mj-ea"/>
                          <a:ea typeface="+mj-ea"/>
                        </a:rPr>
                        <a:t>需求数量</a:t>
                      </a:r>
                      <a:endParaRPr lang="zh-CN" sz="1400" dirty="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a:solidFill>
                            <a:schemeClr val="bg1">
                              <a:lumMod val="75000"/>
                            </a:schemeClr>
                          </a:solidFill>
                          <a:effectLst/>
                          <a:latin typeface="+mj-ea"/>
                          <a:ea typeface="+mj-ea"/>
                        </a:rPr>
                        <a:t>需求日期</a:t>
                      </a:r>
                      <a:endParaRPr lang="zh-CN" sz="1400">
                        <a:solidFill>
                          <a:schemeClr val="bg1">
                            <a:lumMod val="75000"/>
                          </a:schemeClr>
                        </a:solidFill>
                        <a:effectLst/>
                        <a:latin typeface="+mj-ea"/>
                        <a:ea typeface="+mj-ea"/>
                      </a:endParaRPr>
                    </a:p>
                  </a:txBody>
                  <a:tcPr marL="68580" marR="68580" marT="0" marB="0" anchor="ctr"/>
                </a:tc>
                <a:tc>
                  <a:txBody>
                    <a:bodyPr/>
                    <a:lstStyle/>
                    <a:p>
                      <a:pPr indent="266700">
                        <a:spcAft>
                          <a:spcPts val="0"/>
                        </a:spcAft>
                      </a:pPr>
                      <a:r>
                        <a:rPr lang="zh-CN" sz="1400" kern="100">
                          <a:solidFill>
                            <a:schemeClr val="bg1">
                              <a:lumMod val="75000"/>
                            </a:schemeClr>
                          </a:solidFill>
                          <a:effectLst/>
                          <a:latin typeface="+mj-ea"/>
                          <a:ea typeface="+mj-ea"/>
                        </a:rPr>
                        <a:t>获取方式</a:t>
                      </a:r>
                      <a:endParaRPr lang="zh-CN" sz="1400">
                        <a:solidFill>
                          <a:schemeClr val="bg1">
                            <a:lumMod val="75000"/>
                          </a:schemeClr>
                        </a:solidFill>
                        <a:effectLst/>
                        <a:latin typeface="+mj-ea"/>
                        <a:ea typeface="+mj-ea"/>
                      </a:endParaRPr>
                    </a:p>
                  </a:txBody>
                  <a:tcPr marL="68580" marR="68580" marT="0" marB="0" anchor="ctr"/>
                </a:tc>
                <a:extLst>
                  <a:ext uri="{0D108BD9-81ED-4DB2-BD59-A6C34878D82A}">
                    <a16:rowId xmlns:a16="http://schemas.microsoft.com/office/drawing/2014/main" val="10000"/>
                  </a:ext>
                </a:extLst>
              </a:tr>
              <a:tr h="329668">
                <a:tc>
                  <a:txBody>
                    <a:bodyPr/>
                    <a:lstStyle/>
                    <a:p>
                      <a:pPr indent="266700">
                        <a:spcAft>
                          <a:spcPts val="0"/>
                        </a:spcAft>
                      </a:pPr>
                      <a:r>
                        <a:rPr lang="en-US" sz="1400" kern="100">
                          <a:solidFill>
                            <a:schemeClr val="bg1">
                              <a:lumMod val="75000"/>
                            </a:schemeClr>
                          </a:solidFill>
                          <a:effectLst/>
                          <a:latin typeface="+mj-ea"/>
                          <a:ea typeface="+mj-ea"/>
                        </a:rPr>
                        <a:t>Windows Server 2008 R2 </a:t>
                      </a:r>
                      <a:r>
                        <a:rPr lang="zh-CN" sz="1400" kern="100">
                          <a:solidFill>
                            <a:schemeClr val="bg1">
                              <a:lumMod val="75000"/>
                            </a:schemeClr>
                          </a:solidFill>
                          <a:effectLst/>
                          <a:latin typeface="+mj-ea"/>
                          <a:ea typeface="+mj-ea"/>
                        </a:rPr>
                        <a:t>企业版</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3</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1"/>
                  </a:ext>
                </a:extLst>
              </a:tr>
              <a:tr h="329668">
                <a:tc>
                  <a:txBody>
                    <a:bodyPr/>
                    <a:lstStyle/>
                    <a:p>
                      <a:pPr indent="266700">
                        <a:spcAft>
                          <a:spcPts val="0"/>
                        </a:spcAft>
                      </a:pPr>
                      <a:r>
                        <a:rPr lang="en-US" sz="1400" kern="100">
                          <a:solidFill>
                            <a:schemeClr val="bg1">
                              <a:lumMod val="75000"/>
                            </a:schemeClr>
                          </a:solidFill>
                          <a:effectLst/>
                          <a:latin typeface="+mj-ea"/>
                          <a:ea typeface="+mj-ea"/>
                        </a:rPr>
                        <a:t>Windows XP SP3</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dirty="0">
                          <a:solidFill>
                            <a:schemeClr val="bg1">
                              <a:lumMod val="75000"/>
                            </a:schemeClr>
                          </a:solidFill>
                          <a:effectLst/>
                          <a:latin typeface="+mj-ea"/>
                          <a:ea typeface="+mj-ea"/>
                        </a:rPr>
                        <a:t>N</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2"/>
                  </a:ext>
                </a:extLst>
              </a:tr>
              <a:tr h="329668">
                <a:tc>
                  <a:txBody>
                    <a:bodyPr/>
                    <a:lstStyle/>
                    <a:p>
                      <a:pPr indent="266700">
                        <a:spcAft>
                          <a:spcPts val="0"/>
                        </a:spcAft>
                      </a:pPr>
                      <a:r>
                        <a:rPr lang="en-US" sz="1400" kern="100">
                          <a:solidFill>
                            <a:schemeClr val="bg1">
                              <a:lumMod val="75000"/>
                            </a:schemeClr>
                          </a:solidFill>
                          <a:effectLst/>
                          <a:latin typeface="+mj-ea"/>
                          <a:ea typeface="+mj-ea"/>
                        </a:rPr>
                        <a:t>MS SQL Server 2008 R2 </a:t>
                      </a:r>
                      <a:r>
                        <a:rPr lang="zh-CN" sz="1400" kern="100">
                          <a:solidFill>
                            <a:schemeClr val="bg1">
                              <a:lumMod val="75000"/>
                            </a:schemeClr>
                          </a:solidFill>
                          <a:effectLst/>
                          <a:latin typeface="+mj-ea"/>
                          <a:ea typeface="+mj-ea"/>
                        </a:rPr>
                        <a:t>企业版</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2</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3"/>
                  </a:ext>
                </a:extLst>
              </a:tr>
              <a:tr h="329668">
                <a:tc>
                  <a:txBody>
                    <a:bodyPr/>
                    <a:lstStyle/>
                    <a:p>
                      <a:pPr indent="266700">
                        <a:spcAft>
                          <a:spcPts val="0"/>
                        </a:spcAft>
                      </a:pPr>
                      <a:r>
                        <a:rPr lang="en-US" sz="1400" kern="100">
                          <a:solidFill>
                            <a:schemeClr val="bg1">
                              <a:lumMod val="75000"/>
                            </a:schemeClr>
                          </a:solidFill>
                          <a:effectLst/>
                          <a:latin typeface="+mj-ea"/>
                          <a:ea typeface="+mj-ea"/>
                        </a:rPr>
                        <a:t>MS Team Fundation Server 2010 </a:t>
                      </a:r>
                      <a:r>
                        <a:rPr lang="zh-CN" sz="1400" kern="100">
                          <a:solidFill>
                            <a:schemeClr val="bg1">
                              <a:lumMod val="75000"/>
                            </a:schemeClr>
                          </a:solidFill>
                          <a:effectLst/>
                          <a:latin typeface="+mj-ea"/>
                          <a:ea typeface="+mj-ea"/>
                        </a:rPr>
                        <a:t>企业版</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a:solidFill>
                            <a:schemeClr val="bg1">
                              <a:lumMod val="75000"/>
                            </a:schemeClr>
                          </a:solidFill>
                          <a:effectLst/>
                          <a:latin typeface="+mj-ea"/>
                          <a:ea typeface="+mj-ea"/>
                        </a:rPr>
                        <a:t>1</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4"/>
                  </a:ext>
                </a:extLst>
              </a:tr>
              <a:tr h="329668">
                <a:tc>
                  <a:txBody>
                    <a:bodyPr/>
                    <a:lstStyle/>
                    <a:p>
                      <a:pPr indent="266700">
                        <a:spcAft>
                          <a:spcPts val="0"/>
                        </a:spcAft>
                      </a:pPr>
                      <a:r>
                        <a:rPr lang="en-US" sz="1400" kern="100" dirty="0">
                          <a:solidFill>
                            <a:schemeClr val="bg1">
                              <a:lumMod val="75000"/>
                            </a:schemeClr>
                          </a:solidFill>
                          <a:effectLst/>
                          <a:latin typeface="+mj-ea"/>
                          <a:ea typeface="+mj-ea"/>
                        </a:rPr>
                        <a:t>Visual Studio 2010 </a:t>
                      </a:r>
                      <a:r>
                        <a:rPr lang="zh-CN" altLang="en-US" sz="1400" kern="100" dirty="0">
                          <a:solidFill>
                            <a:schemeClr val="bg1">
                              <a:lumMod val="75000"/>
                            </a:schemeClr>
                          </a:solidFill>
                          <a:effectLst/>
                          <a:latin typeface="+mj-ea"/>
                          <a:ea typeface="+mj-ea"/>
                        </a:rPr>
                        <a:t>终极</a:t>
                      </a:r>
                      <a:r>
                        <a:rPr lang="zh-CN" sz="1400" kern="100" dirty="0">
                          <a:solidFill>
                            <a:schemeClr val="bg1">
                              <a:lumMod val="75000"/>
                            </a:schemeClr>
                          </a:solidFill>
                          <a:effectLst/>
                          <a:latin typeface="+mj-ea"/>
                          <a:ea typeface="+mj-ea"/>
                        </a:rPr>
                        <a:t>版</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dirty="0">
                          <a:solidFill>
                            <a:schemeClr val="bg1">
                              <a:lumMod val="75000"/>
                            </a:schemeClr>
                          </a:solidFill>
                          <a:effectLst/>
                          <a:latin typeface="+mj-ea"/>
                          <a:ea typeface="+mj-ea"/>
                        </a:rPr>
                        <a:t>N</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5"/>
                  </a:ext>
                </a:extLst>
              </a:tr>
              <a:tr h="329668">
                <a:tc>
                  <a:txBody>
                    <a:bodyPr/>
                    <a:lstStyle/>
                    <a:p>
                      <a:pPr indent="266700">
                        <a:spcAft>
                          <a:spcPts val="0"/>
                        </a:spcAft>
                      </a:pPr>
                      <a:r>
                        <a:rPr lang="en-US" sz="1400" kern="100">
                          <a:solidFill>
                            <a:schemeClr val="bg1">
                              <a:lumMod val="75000"/>
                            </a:schemeClr>
                          </a:solidFill>
                          <a:effectLst/>
                          <a:latin typeface="+mj-ea"/>
                          <a:ea typeface="+mj-ea"/>
                        </a:rPr>
                        <a:t>MS Office 2010 </a:t>
                      </a:r>
                      <a:r>
                        <a:rPr lang="zh-CN" sz="1400" kern="100">
                          <a:solidFill>
                            <a:schemeClr val="bg1">
                              <a:lumMod val="75000"/>
                            </a:schemeClr>
                          </a:solidFill>
                          <a:effectLst/>
                          <a:latin typeface="+mj-ea"/>
                          <a:ea typeface="+mj-ea"/>
                        </a:rPr>
                        <a:t>专业版</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dirty="0">
                          <a:solidFill>
                            <a:schemeClr val="bg1">
                              <a:lumMod val="75000"/>
                            </a:schemeClr>
                          </a:solidFill>
                          <a:effectLst/>
                          <a:latin typeface="+mj-ea"/>
                          <a:ea typeface="+mj-ea"/>
                        </a:rPr>
                        <a:t>N</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6"/>
                  </a:ext>
                </a:extLst>
              </a:tr>
              <a:tr h="329668">
                <a:tc>
                  <a:txBody>
                    <a:bodyPr/>
                    <a:lstStyle/>
                    <a:p>
                      <a:pPr indent="266700">
                        <a:spcAft>
                          <a:spcPts val="0"/>
                        </a:spcAft>
                      </a:pPr>
                      <a:r>
                        <a:rPr lang="en-US" sz="1400" kern="100" dirty="0">
                          <a:solidFill>
                            <a:schemeClr val="bg1">
                              <a:lumMod val="75000"/>
                            </a:schemeClr>
                          </a:solidFill>
                          <a:effectLst/>
                          <a:latin typeface="+mj-ea"/>
                          <a:ea typeface="+mj-ea"/>
                        </a:rPr>
                        <a:t>MS Project 2010 </a:t>
                      </a:r>
                      <a:r>
                        <a:rPr lang="zh-CN" sz="1400" kern="100" dirty="0">
                          <a:solidFill>
                            <a:schemeClr val="bg1">
                              <a:lumMod val="75000"/>
                            </a:schemeClr>
                          </a:solidFill>
                          <a:effectLst/>
                          <a:latin typeface="+mj-ea"/>
                          <a:ea typeface="+mj-ea"/>
                        </a:rPr>
                        <a:t>专业版</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关键</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altLang="zh-CN" sz="1400" dirty="0">
                          <a:solidFill>
                            <a:schemeClr val="bg1">
                              <a:lumMod val="75000"/>
                            </a:schemeClr>
                          </a:solidFill>
                          <a:effectLst/>
                          <a:latin typeface="+mj-ea"/>
                          <a:ea typeface="+mj-ea"/>
                        </a:rPr>
                        <a:t>N</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7"/>
                  </a:ext>
                </a:extLst>
              </a:tr>
              <a:tr h="329668">
                <a:tc>
                  <a:txBody>
                    <a:bodyPr/>
                    <a:lstStyle/>
                    <a:p>
                      <a:pPr indent="266700">
                        <a:spcAft>
                          <a:spcPts val="0"/>
                        </a:spcAft>
                      </a:pPr>
                      <a:r>
                        <a:rPr lang="en-US" sz="1400" kern="100">
                          <a:solidFill>
                            <a:schemeClr val="bg1">
                              <a:lumMod val="75000"/>
                            </a:schemeClr>
                          </a:solidFill>
                          <a:effectLst/>
                          <a:latin typeface="+mj-ea"/>
                          <a:ea typeface="+mj-ea"/>
                        </a:rPr>
                        <a:t>Spax Enterprise Architect 8</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zh-CN" sz="1400" kern="100">
                          <a:solidFill>
                            <a:schemeClr val="bg1">
                              <a:lumMod val="75000"/>
                            </a:schemeClr>
                          </a:solidFill>
                          <a:effectLst/>
                          <a:latin typeface="+mj-ea"/>
                          <a:ea typeface="+mj-ea"/>
                        </a:rPr>
                        <a:t>普通</a:t>
                      </a: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r>
                        <a:rPr lang="en-US" sz="1400" kern="100" dirty="0">
                          <a:solidFill>
                            <a:schemeClr val="bg1">
                              <a:lumMod val="75000"/>
                            </a:schemeClr>
                          </a:solidFill>
                          <a:effectLst/>
                          <a:latin typeface="+mj-ea"/>
                          <a:ea typeface="+mj-ea"/>
                        </a:rPr>
                        <a:t>2</a:t>
                      </a:r>
                      <a:endParaRPr lang="zh-CN" sz="1400" dirty="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a:solidFill>
                          <a:schemeClr val="bg1">
                            <a:lumMod val="75000"/>
                          </a:schemeClr>
                        </a:solidFill>
                        <a:effectLst/>
                        <a:latin typeface="+mj-ea"/>
                        <a:ea typeface="+mj-ea"/>
                      </a:endParaRPr>
                    </a:p>
                  </a:txBody>
                  <a:tcPr marL="68580" marR="68580" marT="0" marB="0"/>
                </a:tc>
                <a:tc>
                  <a:txBody>
                    <a:bodyPr/>
                    <a:lstStyle/>
                    <a:p>
                      <a:pPr indent="266700">
                        <a:spcAft>
                          <a:spcPts val="0"/>
                        </a:spcAft>
                      </a:pPr>
                      <a:endParaRPr lang="zh-CN" sz="1400" dirty="0">
                        <a:solidFill>
                          <a:schemeClr val="bg1">
                            <a:lumMod val="75000"/>
                          </a:schemeClr>
                        </a:solidFill>
                        <a:effectLst/>
                        <a:latin typeface="+mj-ea"/>
                        <a:ea typeface="+mj-ea"/>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82958508"/>
              </p:ext>
            </p:extLst>
          </p:nvPr>
        </p:nvGraphicFramePr>
        <p:xfrm>
          <a:off x="1943767" y="4531036"/>
          <a:ext cx="8429662" cy="2136140"/>
        </p:xfrm>
        <a:graphic>
          <a:graphicData uri="http://schemas.openxmlformats.org/drawingml/2006/table">
            <a:tbl>
              <a:tblPr firstRow="1" bandRow="1">
                <a:tableStyleId>{5C22544A-7EE6-4342-B048-85BDC9FD1C3A}</a:tableStyleId>
              </a:tblPr>
              <a:tblGrid>
                <a:gridCol w="542134">
                  <a:extLst>
                    <a:ext uri="{9D8B030D-6E8A-4147-A177-3AD203B41FA5}">
                      <a16:colId xmlns:a16="http://schemas.microsoft.com/office/drawing/2014/main" val="20000"/>
                    </a:ext>
                  </a:extLst>
                </a:gridCol>
                <a:gridCol w="7887528">
                  <a:extLst>
                    <a:ext uri="{9D8B030D-6E8A-4147-A177-3AD203B41FA5}">
                      <a16:colId xmlns:a16="http://schemas.microsoft.com/office/drawing/2014/main" val="20001"/>
                    </a:ext>
                  </a:extLst>
                </a:gridCol>
              </a:tblGrid>
              <a:tr h="370840">
                <a:tc>
                  <a:txBody>
                    <a:bodyPr/>
                    <a:lstStyle/>
                    <a:p>
                      <a:pPr algn="r"/>
                      <a:endParaRPr lang="zh-CN" altLang="en-US" sz="14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如果你决定使用引导项目的框架来架构实训项目系统，则还需要下载与安装以下组件：</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en-US" altLang="zh-CN" sz="1400" b="0" dirty="0">
                          <a:solidFill>
                            <a:schemeClr val="bg1"/>
                          </a:solidFill>
                          <a:latin typeface="+mj-ea"/>
                          <a:ea typeface="+mj-ea"/>
                        </a:rPr>
                        <a:t>1.</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err="1">
                          <a:solidFill>
                            <a:schemeClr val="bg1"/>
                          </a:solidFill>
                          <a:latin typeface="+mj-ea"/>
                          <a:ea typeface="+mj-ea"/>
                        </a:rPr>
                        <a:t>ASP.Net</a:t>
                      </a:r>
                      <a:r>
                        <a:rPr lang="en-US" altLang="zh-CN" sz="1400" b="0" dirty="0">
                          <a:solidFill>
                            <a:schemeClr val="bg1"/>
                          </a:solidFill>
                          <a:latin typeface="+mj-ea"/>
                          <a:ea typeface="+mj-ea"/>
                        </a:rPr>
                        <a:t> MVC 3</a:t>
                      </a:r>
                      <a:r>
                        <a:rPr lang="zh-CN" altLang="en-US" sz="1400" b="0" dirty="0">
                          <a:solidFill>
                            <a:schemeClr val="bg1"/>
                          </a:solidFill>
                          <a:latin typeface="+mj-ea"/>
                          <a:ea typeface="+mj-ea"/>
                        </a:rPr>
                        <a:t>：</a:t>
                      </a:r>
                      <a:endParaRPr lang="en-US" altLang="zh-CN" sz="1400" b="0" dirty="0">
                        <a:solidFill>
                          <a:schemeClr val="bg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50" b="0" dirty="0">
                          <a:solidFill>
                            <a:schemeClr val="bg1"/>
                          </a:solidFill>
                          <a:latin typeface="Arial Unicode MS" pitchFamily="34" charset="-122"/>
                          <a:ea typeface="Arial Unicode MS" pitchFamily="34" charset="-122"/>
                          <a:cs typeface="Arial Unicode MS" pitchFamily="34" charset="-122"/>
                          <a:hlinkClick r:id="rId2"/>
                        </a:rPr>
                        <a:t>http://www.microsoft.com/downloads/zh-cn/details.aspx?FamilyID=d2928bc1-f48c-4e95-a064-2a455a22c8f6&amp;displayLang=zh-cn</a:t>
                      </a:r>
                      <a:endParaRPr lang="zh-CN" altLang="en-US" sz="1050" b="0" dirty="0">
                        <a:solidFill>
                          <a:schemeClr val="bg1"/>
                        </a:solidFill>
                        <a:latin typeface="Arial Unicode MS" pitchFamily="34" charset="-122"/>
                        <a:ea typeface="Arial Unicode MS" pitchFamily="34" charset="-122"/>
                        <a:cs typeface="Arial Unicode MS" pitchFamily="34" charset="-122"/>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en-US" altLang="zh-CN" sz="1400" b="0" dirty="0">
                          <a:solidFill>
                            <a:schemeClr val="bg1"/>
                          </a:solidFill>
                          <a:latin typeface="+mj-ea"/>
                          <a:ea typeface="+mj-ea"/>
                        </a:rPr>
                        <a:t>2.</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u="none" strike="noStrike" kern="1200" dirty="0">
                          <a:solidFill>
                            <a:schemeClr val="bg1">
                              <a:lumMod val="50000"/>
                            </a:schemeClr>
                          </a:solidFill>
                          <a:effectLst/>
                          <a:latin typeface="+mj-ea"/>
                          <a:ea typeface="+mj-ea"/>
                          <a:cs typeface="+mn-cs"/>
                        </a:rPr>
                        <a:t>EF Feature </a:t>
                      </a:r>
                      <a:r>
                        <a:rPr lang="en-US" altLang="zh-CN" sz="1400" b="0" dirty="0">
                          <a:solidFill>
                            <a:schemeClr val="bg1">
                              <a:lumMod val="50000"/>
                            </a:schemeClr>
                          </a:solidFill>
                          <a:latin typeface="+mj-ea"/>
                          <a:ea typeface="+mj-ea"/>
                        </a:rPr>
                        <a:t>CTP5</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50" b="0" dirty="0">
                          <a:solidFill>
                            <a:schemeClr val="bg1"/>
                          </a:solidFill>
                          <a:latin typeface="+mj-ea"/>
                          <a:ea typeface="+mj-ea"/>
                          <a:hlinkClick r:id="rId3"/>
                        </a:rPr>
                        <a:t>http://www.microsoft.com/downloads/en/details.aspx?FamilyID=35adb688-f8a7-4d28-86b1-b6235385389d</a:t>
                      </a:r>
                      <a:endParaRPr lang="zh-CN" altLang="en-US" sz="105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en-US" altLang="zh-CN" sz="1400" b="0" dirty="0">
                          <a:solidFill>
                            <a:schemeClr val="bg1"/>
                          </a:solidFill>
                          <a:latin typeface="+mj-ea"/>
                          <a:ea typeface="+mj-ea"/>
                        </a:rPr>
                        <a:t>3.</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bg1"/>
                          </a:solidFill>
                          <a:latin typeface="+mj-ea"/>
                          <a:ea typeface="+mj-ea"/>
                        </a:rPr>
                        <a:t>RIA Service 1.0</a:t>
                      </a:r>
                      <a:r>
                        <a:rPr lang="zh-CN" altLang="en-US" sz="1400" b="0" dirty="0">
                          <a:solidFill>
                            <a:schemeClr val="bg1"/>
                          </a:solidFill>
                          <a:latin typeface="+mj-ea"/>
                          <a:ea typeface="+mj-ea"/>
                        </a:rPr>
                        <a:t>：</a:t>
                      </a:r>
                      <a:endParaRPr lang="en-US" altLang="zh-CN" sz="1400" b="0" dirty="0">
                        <a:solidFill>
                          <a:schemeClr val="bg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50" b="0" dirty="0">
                          <a:solidFill>
                            <a:schemeClr val="bg1"/>
                          </a:solidFill>
                          <a:latin typeface="+mj-ea"/>
                          <a:ea typeface="+mj-ea"/>
                          <a:hlinkClick r:id="rId4"/>
                        </a:rPr>
                        <a:t>http://www.microsoft.com/downloads/en/details.aspx?FamilyID=330f6831-5b90-4315-b042-96127a4a7efc</a:t>
                      </a:r>
                      <a:endParaRPr lang="zh-CN" altLang="en-US" sz="105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如果已经升级到 </a:t>
                      </a:r>
                      <a:r>
                        <a:rPr lang="en-US" altLang="zh-CN" sz="1400" b="0" dirty="0">
                          <a:solidFill>
                            <a:schemeClr val="bg1"/>
                          </a:solidFill>
                          <a:latin typeface="+mj-ea"/>
                          <a:ea typeface="+mj-ea"/>
                        </a:rPr>
                        <a:t>VS2010 SP1</a:t>
                      </a:r>
                      <a:r>
                        <a:rPr lang="zh-CN" altLang="en-US" sz="1400" b="0" dirty="0">
                          <a:solidFill>
                            <a:schemeClr val="bg1"/>
                          </a:solidFill>
                          <a:latin typeface="+mj-ea"/>
                          <a:ea typeface="+mj-ea"/>
                        </a:rPr>
                        <a:t>，则只需要安装 </a:t>
                      </a:r>
                      <a:r>
                        <a:rPr lang="en-US" altLang="zh-CN" sz="1400" b="0" dirty="0">
                          <a:solidFill>
                            <a:schemeClr val="bg1"/>
                          </a:solidFill>
                          <a:latin typeface="+mj-ea"/>
                          <a:ea typeface="+mj-ea"/>
                        </a:rPr>
                        <a:t>1</a:t>
                      </a:r>
                      <a:r>
                        <a:rPr lang="zh-CN" altLang="en-US" sz="1400" b="0" dirty="0">
                          <a:solidFill>
                            <a:schemeClr val="bg1"/>
                          </a:solidFill>
                          <a:latin typeface="+mj-ea"/>
                          <a:ea typeface="+mj-ea"/>
                        </a:rPr>
                        <a:t>、</a:t>
                      </a:r>
                      <a:r>
                        <a:rPr lang="en-US" altLang="zh-CN" sz="1400" b="0" dirty="0">
                          <a:solidFill>
                            <a:schemeClr val="bg1"/>
                          </a:solidFill>
                          <a:latin typeface="+mj-ea"/>
                          <a:ea typeface="+mj-ea"/>
                        </a:rPr>
                        <a:t>2</a:t>
                      </a:r>
                      <a:r>
                        <a:rPr lang="zh-CN" altLang="en-US" sz="1400" b="0" dirty="0">
                          <a:solidFill>
                            <a:schemeClr val="bg1"/>
                          </a:solidFill>
                          <a:latin typeface="+mj-ea"/>
                          <a:ea typeface="+mj-ea"/>
                        </a:rPr>
                        <a:t>两项即可。</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172052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55" y="1189466"/>
            <a:ext cx="8728278" cy="545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1.6. </a:t>
            </a:r>
            <a:r>
              <a:rPr lang="zh-CN" altLang="en-US" dirty="0"/>
              <a:t>本课程项目软件实施过程环境简述（独立环境）</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229" y="4358245"/>
            <a:ext cx="2608742" cy="180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5688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项目和项目管理的基本概念：一般场景</a:t>
            </a:r>
          </a:p>
        </p:txBody>
      </p:sp>
      <p:graphicFrame>
        <p:nvGraphicFramePr>
          <p:cNvPr id="3" name="表格 2"/>
          <p:cNvGraphicFramePr>
            <a:graphicFrameLocks noGrp="1"/>
          </p:cNvGraphicFramePr>
          <p:nvPr>
            <p:extLst>
              <p:ext uri="{D42A27DB-BD31-4B8C-83A1-F6EECF244321}">
                <p14:modId xmlns:p14="http://schemas.microsoft.com/office/powerpoint/2010/main" val="1365129261"/>
              </p:ext>
            </p:extLst>
          </p:nvPr>
        </p:nvGraphicFramePr>
        <p:xfrm>
          <a:off x="1979393" y="1348448"/>
          <a:ext cx="8429662" cy="1559560"/>
        </p:xfrm>
        <a:graphic>
          <a:graphicData uri="http://schemas.openxmlformats.org/drawingml/2006/table">
            <a:tbl>
              <a:tblPr firstRow="1" bandRow="1">
                <a:tableStyleId>{5C22544A-7EE6-4342-B048-85BDC9FD1C3A}</a:tableStyleId>
              </a:tblPr>
              <a:tblGrid>
                <a:gridCol w="352129">
                  <a:extLst>
                    <a:ext uri="{9D8B030D-6E8A-4147-A177-3AD203B41FA5}">
                      <a16:colId xmlns:a16="http://schemas.microsoft.com/office/drawing/2014/main" val="20000"/>
                    </a:ext>
                  </a:extLst>
                </a:gridCol>
                <a:gridCol w="8077533">
                  <a:extLst>
                    <a:ext uri="{9D8B030D-6E8A-4147-A177-3AD203B41FA5}">
                      <a16:colId xmlns:a16="http://schemas.microsoft.com/office/drawing/2014/main" val="20001"/>
                    </a:ext>
                  </a:extLst>
                </a:gridCol>
              </a:tblGrid>
              <a:tr h="370840">
                <a:tc>
                  <a:txBody>
                    <a:bodyPr/>
                    <a:lstStyle/>
                    <a:p>
                      <a:pPr algn="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场景一：</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indent="-285750">
                        <a:lnSpc>
                          <a:spcPct val="150000"/>
                        </a:lnSpc>
                        <a:buFont typeface="Wingdings" pitchFamily="2" charset="2"/>
                        <a:buChar char="ü"/>
                      </a:pPr>
                      <a:r>
                        <a:rPr lang="zh-CN" altLang="en-US" sz="1600" b="0" kern="1200" dirty="0">
                          <a:solidFill>
                            <a:schemeClr val="bg1"/>
                          </a:solidFill>
                          <a:latin typeface="+mj-ea"/>
                          <a:ea typeface="+mj-ea"/>
                          <a:cs typeface="+mn-cs"/>
                        </a:rPr>
                        <a:t>聊天</a:t>
                      </a:r>
                      <a:r>
                        <a:rPr lang="zh-CN" altLang="en-US" sz="1600" b="0" dirty="0">
                          <a:solidFill>
                            <a:schemeClr val="bg1"/>
                          </a:solidFill>
                          <a:latin typeface="+mj-ea"/>
                          <a:ea typeface="+mj-ea"/>
                        </a:rPr>
                        <a:t>、吃饭、睡觉、</a:t>
                      </a:r>
                      <a:r>
                        <a:rPr lang="zh-CN" altLang="en-US" sz="1600" b="0" kern="1200" dirty="0">
                          <a:solidFill>
                            <a:schemeClr val="bg1"/>
                          </a:solidFill>
                          <a:latin typeface="+mj-ea"/>
                          <a:ea typeface="+mj-ea"/>
                          <a:cs typeface="+mn-cs"/>
                        </a:rPr>
                        <a:t>唱歌、打球、玩游戏、坐车、逛街 </a:t>
                      </a:r>
                      <a:r>
                        <a:rPr lang="en-US" altLang="zh-CN" sz="1600" b="0" dirty="0">
                          <a:solidFill>
                            <a:schemeClr val="bg1"/>
                          </a:solidFill>
                          <a:latin typeface="+mj-ea"/>
                          <a:ea typeface="+mj-ea"/>
                        </a:rPr>
                        <a:t>…</a:t>
                      </a:r>
                    </a:p>
                    <a:p>
                      <a:pPr marL="285750" indent="-285750">
                        <a:lnSpc>
                          <a:spcPct val="150000"/>
                        </a:lnSpc>
                        <a:buFont typeface="Wingdings" pitchFamily="2" charset="2"/>
                        <a:buChar char="ü"/>
                      </a:pPr>
                      <a:r>
                        <a:rPr lang="zh-CN" altLang="en-US" sz="1600" b="0" kern="1200" dirty="0">
                          <a:solidFill>
                            <a:schemeClr val="bg1"/>
                          </a:solidFill>
                          <a:latin typeface="+mj-ea"/>
                          <a:ea typeface="+mj-ea"/>
                          <a:cs typeface="+mn-cs"/>
                        </a:rPr>
                        <a:t>上课、做作业、</a:t>
                      </a:r>
                      <a:r>
                        <a:rPr lang="zh-CN" altLang="en-US" sz="1600" b="0" dirty="0">
                          <a:solidFill>
                            <a:schemeClr val="bg1"/>
                          </a:solidFill>
                          <a:latin typeface="+mj-ea"/>
                          <a:ea typeface="+mj-ea"/>
                        </a:rPr>
                        <a:t>读书、购物 </a:t>
                      </a:r>
                      <a:r>
                        <a:rPr lang="en-US" altLang="zh-CN" sz="1600" b="0" dirty="0">
                          <a:solidFill>
                            <a:schemeClr val="bg1"/>
                          </a:solidFill>
                          <a:latin typeface="+mj-ea"/>
                          <a:ea typeface="+mj-ea"/>
                        </a:rPr>
                        <a:t>…</a:t>
                      </a:r>
                    </a:p>
                    <a:p>
                      <a:pPr marL="285750" indent="-285750">
                        <a:lnSpc>
                          <a:spcPct val="150000"/>
                        </a:lnSpc>
                        <a:buFont typeface="Wingdings" pitchFamily="2" charset="2"/>
                        <a:buChar char="ü"/>
                      </a:pPr>
                      <a:r>
                        <a:rPr lang="zh-CN" altLang="en-US" sz="1600" b="0" dirty="0">
                          <a:solidFill>
                            <a:schemeClr val="bg1"/>
                          </a:solidFill>
                          <a:latin typeface="+mj-ea"/>
                          <a:ea typeface="+mj-ea"/>
                        </a:rPr>
                        <a:t>员工上班、司机开车、交警指挥交通 </a:t>
                      </a:r>
                      <a:r>
                        <a:rPr lang="en-US" altLang="zh-CN" sz="1600" b="0" dirty="0">
                          <a:solidFill>
                            <a:schemeClr val="bg1"/>
                          </a:solidFill>
                          <a:latin typeface="+mj-ea"/>
                          <a:ea typeface="+mj-ea"/>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918304346"/>
              </p:ext>
            </p:extLst>
          </p:nvPr>
        </p:nvGraphicFramePr>
        <p:xfrm>
          <a:off x="1977414" y="3389025"/>
          <a:ext cx="8429662" cy="1559560"/>
        </p:xfrm>
        <a:graphic>
          <a:graphicData uri="http://schemas.openxmlformats.org/drawingml/2006/table">
            <a:tbl>
              <a:tblPr firstRow="1" bandRow="1">
                <a:tableStyleId>{5C22544A-7EE6-4342-B048-85BDC9FD1C3A}</a:tableStyleId>
              </a:tblPr>
              <a:tblGrid>
                <a:gridCol w="352129">
                  <a:extLst>
                    <a:ext uri="{9D8B030D-6E8A-4147-A177-3AD203B41FA5}">
                      <a16:colId xmlns:a16="http://schemas.microsoft.com/office/drawing/2014/main" val="20000"/>
                    </a:ext>
                  </a:extLst>
                </a:gridCol>
                <a:gridCol w="8077533">
                  <a:extLst>
                    <a:ext uri="{9D8B030D-6E8A-4147-A177-3AD203B41FA5}">
                      <a16:colId xmlns:a16="http://schemas.microsoft.com/office/drawing/2014/main" val="20001"/>
                    </a:ext>
                  </a:extLst>
                </a:gridCol>
              </a:tblGrid>
              <a:tr h="370840">
                <a:tc>
                  <a:txBody>
                    <a:bodyPr/>
                    <a:lstStyle/>
                    <a:p>
                      <a:pPr algn="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场景二：</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indent="-285750">
                        <a:lnSpc>
                          <a:spcPct val="150000"/>
                        </a:lnSpc>
                        <a:buFont typeface="Wingdings" pitchFamily="2" charset="2"/>
                        <a:buChar char="ü"/>
                      </a:pPr>
                      <a:r>
                        <a:rPr lang="zh-CN" altLang="en-US" sz="1600" b="0" kern="1200" dirty="0">
                          <a:solidFill>
                            <a:schemeClr val="bg1"/>
                          </a:solidFill>
                          <a:latin typeface="+mj-ea"/>
                          <a:ea typeface="+mj-ea"/>
                          <a:cs typeface="+mn-cs"/>
                        </a:rPr>
                        <a:t>打一场篮球比赛、学习一门课程、出版一本小说、请人吃一顿饭 </a:t>
                      </a:r>
                      <a:r>
                        <a:rPr lang="en-US" altLang="zh-CN" sz="1600" b="0" dirty="0">
                          <a:solidFill>
                            <a:schemeClr val="bg1"/>
                          </a:solidFill>
                          <a:latin typeface="+mj-ea"/>
                          <a:ea typeface="+mj-ea"/>
                        </a:rPr>
                        <a:t>…</a:t>
                      </a:r>
                    </a:p>
                    <a:p>
                      <a:pPr marL="285750" indent="-285750">
                        <a:lnSpc>
                          <a:spcPct val="150000"/>
                        </a:lnSpc>
                        <a:buFont typeface="Wingdings" pitchFamily="2" charset="2"/>
                        <a:buChar char="ü"/>
                      </a:pPr>
                      <a:r>
                        <a:rPr lang="zh-CN" altLang="en-US" sz="1600" b="0" kern="1200" dirty="0">
                          <a:solidFill>
                            <a:schemeClr val="bg1"/>
                          </a:solidFill>
                          <a:latin typeface="+mj-ea"/>
                          <a:ea typeface="+mj-ea"/>
                          <a:cs typeface="+mn-cs"/>
                        </a:rPr>
                        <a:t>制作一个工艺品、</a:t>
                      </a:r>
                      <a:r>
                        <a:rPr lang="zh-CN" altLang="en-US" sz="1600" b="0" dirty="0">
                          <a:solidFill>
                            <a:schemeClr val="bg1"/>
                          </a:solidFill>
                          <a:latin typeface="+mj-ea"/>
                          <a:ea typeface="+mj-ea"/>
                        </a:rPr>
                        <a:t>起一栋房子</a:t>
                      </a:r>
                      <a:r>
                        <a:rPr lang="en-US" altLang="zh-CN" sz="1600" b="0" dirty="0">
                          <a:solidFill>
                            <a:schemeClr val="bg1"/>
                          </a:solidFill>
                          <a:latin typeface="+mj-ea"/>
                          <a:ea typeface="+mj-ea"/>
                        </a:rPr>
                        <a:t>…</a:t>
                      </a:r>
                    </a:p>
                    <a:p>
                      <a:pPr marL="285750" indent="-285750">
                        <a:lnSpc>
                          <a:spcPct val="150000"/>
                        </a:lnSpc>
                        <a:buFont typeface="Wingdings" pitchFamily="2" charset="2"/>
                        <a:buChar char="ü"/>
                      </a:pPr>
                      <a:r>
                        <a:rPr lang="zh-CN" altLang="en-US" sz="1600" b="0" dirty="0">
                          <a:solidFill>
                            <a:schemeClr val="bg1"/>
                          </a:solidFill>
                          <a:latin typeface="+mj-ea"/>
                          <a:ea typeface="+mj-ea"/>
                        </a:rPr>
                        <a:t>编制一套单位人事信息管理计算机软件 </a:t>
                      </a:r>
                      <a:r>
                        <a:rPr lang="en-US" altLang="zh-CN" sz="1600" b="0" dirty="0">
                          <a:solidFill>
                            <a:schemeClr val="bg1"/>
                          </a:solidFill>
                          <a:latin typeface="+mj-ea"/>
                          <a:ea typeface="+mj-ea"/>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58441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本课程课堂引导项目：停车场信息管理系统</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526" y="1281214"/>
            <a:ext cx="7339197" cy="5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5465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本课程学员实训考核项目：影院售票管理信息系统</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07" y="1503342"/>
            <a:ext cx="8388905" cy="4434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409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搭配的赠品</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14" y="1766889"/>
            <a:ext cx="8358187"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1347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57411187"/>
              </p:ext>
            </p:extLst>
          </p:nvPr>
        </p:nvGraphicFramePr>
        <p:xfrm>
          <a:off x="1851545" y="1519172"/>
          <a:ext cx="8570795" cy="1130245"/>
        </p:xfrm>
        <a:graphic>
          <a:graphicData uri="http://schemas.openxmlformats.org/drawingml/2006/table">
            <a:tbl>
              <a:tblPr firstRow="1" bandRow="1">
                <a:tableStyleId>{91EBBBCC-DAD2-459C-BE2E-F6DE35CF9A28}</a:tableStyleId>
              </a:tblPr>
              <a:tblGrid>
                <a:gridCol w="907490">
                  <a:extLst>
                    <a:ext uri="{9D8B030D-6E8A-4147-A177-3AD203B41FA5}">
                      <a16:colId xmlns:a16="http://schemas.microsoft.com/office/drawing/2014/main" val="20000"/>
                    </a:ext>
                  </a:extLst>
                </a:gridCol>
                <a:gridCol w="3384467">
                  <a:extLst>
                    <a:ext uri="{9D8B030D-6E8A-4147-A177-3AD203B41FA5}">
                      <a16:colId xmlns:a16="http://schemas.microsoft.com/office/drawing/2014/main" val="20001"/>
                    </a:ext>
                  </a:extLst>
                </a:gridCol>
                <a:gridCol w="1640622">
                  <a:extLst>
                    <a:ext uri="{9D8B030D-6E8A-4147-A177-3AD203B41FA5}">
                      <a16:colId xmlns:a16="http://schemas.microsoft.com/office/drawing/2014/main" val="20002"/>
                    </a:ext>
                  </a:extLst>
                </a:gridCol>
                <a:gridCol w="2638216">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参考工作产品模板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r>
                        <a:rPr lang="en-US" altLang="zh-CN" sz="1400" dirty="0">
                          <a:solidFill>
                            <a:schemeClr val="bg1">
                              <a:lumMod val="50000"/>
                            </a:schemeClr>
                          </a:solidFill>
                          <a:effectLst/>
                          <a:latin typeface="+mj-ea"/>
                          <a:ea typeface="+mj-ea"/>
                        </a:rPr>
                        <a:t>1.1.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按照本文件</a:t>
                      </a:r>
                      <a:r>
                        <a:rPr lang="en-US" altLang="zh-CN" sz="1400" dirty="0">
                          <a:solidFill>
                            <a:schemeClr val="bg1">
                              <a:lumMod val="50000"/>
                            </a:schemeClr>
                          </a:solidFill>
                          <a:effectLst/>
                          <a:latin typeface="+mj-ea"/>
                          <a:ea typeface="+mj-ea"/>
                        </a:rPr>
                        <a:t>1.1.4</a:t>
                      </a:r>
                      <a:r>
                        <a:rPr lang="zh-CN" altLang="en-US" sz="1400" dirty="0">
                          <a:solidFill>
                            <a:schemeClr val="bg1">
                              <a:lumMod val="50000"/>
                            </a:schemeClr>
                          </a:solidFill>
                          <a:effectLst/>
                          <a:latin typeface="+mj-ea"/>
                          <a:ea typeface="+mj-ea"/>
                        </a:rPr>
                        <a:t>的给出的说明和要求，选择其中一个项目，</a:t>
                      </a:r>
                      <a:r>
                        <a:rPr lang="zh-CN" altLang="en-US" sz="1400" kern="1200" dirty="0">
                          <a:solidFill>
                            <a:schemeClr val="bg1">
                              <a:lumMod val="50000"/>
                            </a:schemeClr>
                          </a:solidFill>
                          <a:effectLst/>
                          <a:latin typeface="+mj-ea"/>
                          <a:ea typeface="+mj-ea"/>
                          <a:cs typeface="+mn-cs"/>
                        </a:rPr>
                        <a:t>根据本课程讲述内容，陈述你将</a:t>
                      </a:r>
                      <a:r>
                        <a:rPr lang="zh-CN" altLang="en-US" sz="1400" dirty="0">
                          <a:solidFill>
                            <a:schemeClr val="bg1">
                              <a:lumMod val="50000"/>
                            </a:schemeClr>
                          </a:solidFill>
                          <a:effectLst/>
                          <a:latin typeface="+mj-ea"/>
                          <a:ea typeface="+mj-ea"/>
                        </a:rPr>
                        <a:t>如何组织实施所选择的项目。</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以个人的方式，于</a:t>
                      </a:r>
                      <a:r>
                        <a:rPr lang="en-US" altLang="zh-CN" sz="1400" dirty="0">
                          <a:solidFill>
                            <a:schemeClr val="bg1">
                              <a:lumMod val="50000"/>
                            </a:schemeClr>
                          </a:solidFill>
                          <a:effectLst/>
                          <a:latin typeface="+mj-ea"/>
                          <a:ea typeface="+mj-ea"/>
                        </a:rPr>
                        <a:t>3</a:t>
                      </a:r>
                      <a:r>
                        <a:rPr lang="zh-CN" altLang="en-US" sz="1400" dirty="0">
                          <a:solidFill>
                            <a:schemeClr val="bg1">
                              <a:lumMod val="50000"/>
                            </a:schemeClr>
                          </a:solidFill>
                          <a:effectLst/>
                          <a:latin typeface="+mj-ea"/>
                          <a:ea typeface="+mj-ea"/>
                        </a:rPr>
                        <a:t>月</a:t>
                      </a:r>
                      <a:r>
                        <a:rPr lang="en-US" altLang="zh-CN" sz="1400" dirty="0">
                          <a:solidFill>
                            <a:schemeClr val="bg1">
                              <a:lumMod val="50000"/>
                            </a:schemeClr>
                          </a:solidFill>
                          <a:effectLst/>
                          <a:latin typeface="+mj-ea"/>
                          <a:ea typeface="+mj-ea"/>
                        </a:rPr>
                        <a:t>29</a:t>
                      </a:r>
                      <a:r>
                        <a:rPr lang="zh-CN" altLang="en-US" sz="1400" dirty="0">
                          <a:solidFill>
                            <a:schemeClr val="bg1">
                              <a:lumMod val="50000"/>
                            </a:schemeClr>
                          </a:solidFill>
                          <a:effectLst/>
                          <a:latin typeface="+mj-ea"/>
                          <a:ea typeface="+mj-ea"/>
                        </a:rPr>
                        <a:t>日中午之前，使用</a:t>
                      </a:r>
                      <a:r>
                        <a:rPr lang="en-US" altLang="zh-CN" sz="1400" dirty="0">
                          <a:solidFill>
                            <a:schemeClr val="bg1">
                              <a:lumMod val="50000"/>
                            </a:schemeClr>
                          </a:solidFill>
                          <a:effectLst/>
                          <a:latin typeface="+mj-ea"/>
                          <a:ea typeface="+mj-ea"/>
                        </a:rPr>
                        <a:t>Word</a:t>
                      </a:r>
                      <a:r>
                        <a:rPr lang="zh-CN" altLang="en-US" sz="1400" dirty="0">
                          <a:solidFill>
                            <a:schemeClr val="bg1">
                              <a:lumMod val="50000"/>
                            </a:schemeClr>
                          </a:solidFill>
                          <a:effectLst/>
                          <a:latin typeface="+mj-ea"/>
                          <a:ea typeface="+mj-ea"/>
                        </a:rPr>
                        <a:t>文件形式，通过电子邮件提交。</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34447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C000"/>
                </a:solidFill>
                <a:latin typeface="微软雅黑" pitchFamily="34" charset="-122"/>
                <a:ea typeface="微软雅黑" pitchFamily="34" charset="-122"/>
              </a:rPr>
              <a:t>下次课程内容预告</a:t>
            </a:r>
            <a:endParaRPr lang="zh-CN" altLang="en-US" dirty="0">
              <a:solidFill>
                <a:srgbClr val="FFC000"/>
              </a:solidFill>
            </a:endParaRPr>
          </a:p>
        </p:txBody>
      </p:sp>
      <p:sp>
        <p:nvSpPr>
          <p:cNvPr id="4" name="Rectangle 12"/>
          <p:cNvSpPr txBox="1">
            <a:spLocks noChangeArrowheads="1"/>
          </p:cNvSpPr>
          <p:nvPr/>
        </p:nvSpPr>
        <p:spPr bwMode="auto">
          <a:xfrm>
            <a:off x="1878404" y="1539013"/>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en-US" altLang="zh-CN" dirty="0">
                <a:latin typeface="微软雅黑" pitchFamily="34" charset="-122"/>
                <a:ea typeface="微软雅黑" pitchFamily="34" charset="-122"/>
              </a:rPr>
              <a:t>Chapter 2. </a:t>
            </a:r>
            <a:r>
              <a:rPr lang="zh-CN" altLang="en-US" dirty="0">
                <a:latin typeface="微软雅黑" pitchFamily="34" charset="-122"/>
                <a:ea typeface="微软雅黑" pitchFamily="34" charset="-122"/>
              </a:rPr>
              <a:t>项目软件生命周期与管理</a:t>
            </a:r>
          </a:p>
        </p:txBody>
      </p:sp>
      <p:sp>
        <p:nvSpPr>
          <p:cNvPr id="5" name="TextBox 1"/>
          <p:cNvSpPr txBox="1"/>
          <p:nvPr/>
        </p:nvSpPr>
        <p:spPr>
          <a:xfrm>
            <a:off x="1878404" y="1169680"/>
            <a:ext cx="3728852" cy="369332"/>
          </a:xfrm>
          <a:prstGeom prst="rect">
            <a:avLst/>
          </a:prstGeom>
          <a:noFill/>
        </p:spPr>
        <p:txBody>
          <a:bodyPr wrap="square" rtlCol="0">
            <a:spAutoFit/>
          </a:bodyPr>
          <a:ls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a:lstStyle>
          <a:p>
            <a:pPr>
              <a:buNone/>
            </a:pPr>
            <a:r>
              <a:rPr lang="zh-CN" altLang="en-US" dirty="0">
                <a:latin typeface="微软雅黑" pitchFamily="34" charset="-122"/>
                <a:ea typeface="微软雅黑" pitchFamily="34" charset="-122"/>
              </a:rPr>
              <a:t>第二部分：软件项目过程模型</a:t>
            </a:r>
          </a:p>
        </p:txBody>
      </p:sp>
      <p:graphicFrame>
        <p:nvGraphicFramePr>
          <p:cNvPr id="6" name="表格 5"/>
          <p:cNvGraphicFramePr>
            <a:graphicFrameLocks noGrp="1"/>
          </p:cNvGraphicFramePr>
          <p:nvPr>
            <p:extLst>
              <p:ext uri="{D42A27DB-BD31-4B8C-83A1-F6EECF244321}">
                <p14:modId xmlns:p14="http://schemas.microsoft.com/office/powerpoint/2010/main" val="431645629"/>
              </p:ext>
            </p:extLst>
          </p:nvPr>
        </p:nvGraphicFramePr>
        <p:xfrm>
          <a:off x="1878404" y="2276695"/>
          <a:ext cx="8570796" cy="2580450"/>
        </p:xfrm>
        <a:graphic>
          <a:graphicData uri="http://schemas.openxmlformats.org/drawingml/2006/table">
            <a:tbl>
              <a:tblPr firstRow="1" bandRow="1">
                <a:tableStyleId>{91EBBBCC-DAD2-459C-BE2E-F6DE35CF9A28}</a:tableStyleId>
              </a:tblPr>
              <a:tblGrid>
                <a:gridCol w="1014368">
                  <a:extLst>
                    <a:ext uri="{9D8B030D-6E8A-4147-A177-3AD203B41FA5}">
                      <a16:colId xmlns:a16="http://schemas.microsoft.com/office/drawing/2014/main" val="20000"/>
                    </a:ext>
                  </a:extLst>
                </a:gridCol>
                <a:gridCol w="6068291">
                  <a:extLst>
                    <a:ext uri="{9D8B030D-6E8A-4147-A177-3AD203B41FA5}">
                      <a16:colId xmlns:a16="http://schemas.microsoft.com/office/drawing/2014/main" val="20001"/>
                    </a:ext>
                  </a:extLst>
                </a:gridCol>
                <a:gridCol w="1488137">
                  <a:extLst>
                    <a:ext uri="{9D8B030D-6E8A-4147-A177-3AD203B41FA5}">
                      <a16:colId xmlns:a16="http://schemas.microsoft.com/office/drawing/2014/main" val="20002"/>
                    </a:ext>
                  </a:extLst>
                </a:gridCol>
              </a:tblGrid>
              <a:tr h="430075">
                <a:tc>
                  <a:txBody>
                    <a:bodyPr/>
                    <a:lstStyle/>
                    <a:p>
                      <a:r>
                        <a:rPr lang="zh-CN" altLang="en-US" sz="1600" b="0" dirty="0">
                          <a:solidFill>
                            <a:schemeClr val="bg1">
                              <a:lumMod val="50000"/>
                            </a:schemeClr>
                          </a:solidFill>
                          <a:effectLst/>
                          <a:latin typeface="+mj-ea"/>
                          <a:ea typeface="+mj-ea"/>
                        </a:rPr>
                        <a:t>课程编号</a:t>
                      </a:r>
                    </a:p>
                  </a:txBody>
                  <a:tcPr/>
                </a:tc>
                <a:tc>
                  <a:txBody>
                    <a:bodyPr/>
                    <a:lstStyle/>
                    <a:p>
                      <a:r>
                        <a:rPr lang="zh-CN" altLang="en-US" sz="1600" b="0" dirty="0">
                          <a:solidFill>
                            <a:schemeClr val="bg1">
                              <a:lumMod val="50000"/>
                            </a:schemeClr>
                          </a:solidFill>
                          <a:effectLst/>
                          <a:latin typeface="+mj-ea"/>
                          <a:ea typeface="+mj-ea"/>
                        </a:rPr>
                        <a:t>内容名称</a:t>
                      </a:r>
                    </a:p>
                  </a:txBody>
                  <a:tcPr/>
                </a:tc>
                <a:tc>
                  <a:txBody>
                    <a:bodyPr/>
                    <a:lstStyle/>
                    <a:p>
                      <a:r>
                        <a:rPr lang="zh-CN" altLang="en-US" sz="1600" b="0" dirty="0">
                          <a:solidFill>
                            <a:schemeClr val="bg1">
                              <a:lumMod val="50000"/>
                            </a:schemeClr>
                          </a:solidFill>
                          <a:effectLst/>
                          <a:latin typeface="+mj-ea"/>
                          <a:ea typeface="+mj-ea"/>
                        </a:rPr>
                        <a:t>内容简述</a:t>
                      </a:r>
                    </a:p>
                  </a:txBody>
                  <a:tcPr/>
                </a:tc>
                <a:extLst>
                  <a:ext uri="{0D108BD9-81ED-4DB2-BD59-A6C34878D82A}">
                    <a16:rowId xmlns:a16="http://schemas.microsoft.com/office/drawing/2014/main" val="10000"/>
                  </a:ext>
                </a:extLst>
              </a:tr>
              <a:tr h="430075">
                <a:tc>
                  <a:txBody>
                    <a:bodyPr/>
                    <a:lstStyle/>
                    <a:p>
                      <a:pPr algn="r"/>
                      <a:r>
                        <a:rPr lang="en-US" altLang="zh-CN" sz="1600" dirty="0">
                          <a:solidFill>
                            <a:schemeClr val="bg1">
                              <a:lumMod val="50000"/>
                            </a:schemeClr>
                          </a:solidFill>
                          <a:effectLst/>
                          <a:latin typeface="+mj-ea"/>
                          <a:ea typeface="+mj-ea"/>
                        </a:rPr>
                        <a:t>2.1.</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项目软件生命周期模型概述</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1"/>
                  </a:ext>
                </a:extLst>
              </a:tr>
              <a:tr h="430075">
                <a:tc>
                  <a:txBody>
                    <a:bodyPr/>
                    <a:lstStyle/>
                    <a:p>
                      <a:pPr algn="r"/>
                      <a:r>
                        <a:rPr lang="en-US" altLang="zh-CN" sz="1600" dirty="0">
                          <a:solidFill>
                            <a:schemeClr val="bg1">
                              <a:lumMod val="50000"/>
                            </a:schemeClr>
                          </a:solidFill>
                          <a:effectLst/>
                          <a:latin typeface="+mj-ea"/>
                          <a:ea typeface="+mj-ea"/>
                        </a:rPr>
                        <a:t>2.2.</a:t>
                      </a:r>
                      <a:endParaRPr lang="zh-CN" altLang="en-US" sz="1600" dirty="0">
                        <a:solidFill>
                          <a:schemeClr val="bg1">
                            <a:lumMod val="50000"/>
                          </a:schemeClr>
                        </a:solidFill>
                        <a:effectLst/>
                        <a:latin typeface="+mj-ea"/>
                        <a:ea typeface="+mj-ea"/>
                      </a:endParaRPr>
                    </a:p>
                  </a:txBody>
                  <a:tcPr/>
                </a:tc>
                <a:tc>
                  <a:txBody>
                    <a:bodyPr/>
                    <a:lstStyle/>
                    <a:p>
                      <a:r>
                        <a:rPr lang="en-US" altLang="zh-CN" sz="1600" dirty="0">
                          <a:solidFill>
                            <a:schemeClr val="bg1">
                              <a:lumMod val="50000"/>
                            </a:schemeClr>
                          </a:solidFill>
                          <a:effectLst/>
                          <a:latin typeface="+mj-ea"/>
                          <a:ea typeface="+mj-ea"/>
                        </a:rPr>
                        <a:t>Scrum</a:t>
                      </a:r>
                      <a:r>
                        <a:rPr lang="zh-CN" altLang="en-US" sz="1600" dirty="0">
                          <a:solidFill>
                            <a:schemeClr val="bg1">
                              <a:lumMod val="50000"/>
                            </a:schemeClr>
                          </a:solidFill>
                          <a:effectLst/>
                          <a:latin typeface="+mj-ea"/>
                          <a:ea typeface="+mj-ea"/>
                        </a:rPr>
                        <a:t>模型团队管理</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2"/>
                  </a:ext>
                </a:extLst>
              </a:tr>
              <a:tr h="430075">
                <a:tc>
                  <a:txBody>
                    <a:bodyPr/>
                    <a:lstStyle/>
                    <a:p>
                      <a:pPr algn="r"/>
                      <a:r>
                        <a:rPr lang="en-US" altLang="zh-CN" sz="1600" dirty="0">
                          <a:solidFill>
                            <a:schemeClr val="bg1">
                              <a:lumMod val="50000"/>
                            </a:schemeClr>
                          </a:solidFill>
                          <a:effectLst/>
                          <a:latin typeface="+mj-ea"/>
                          <a:ea typeface="+mj-ea"/>
                        </a:rPr>
                        <a:t>2.3.</a:t>
                      </a:r>
                      <a:endParaRPr lang="zh-CN" altLang="en-US" sz="1600" dirty="0">
                        <a:solidFill>
                          <a:schemeClr val="bg1">
                            <a:lumMod val="50000"/>
                          </a:schemeClr>
                        </a:solidFill>
                        <a:effectLst/>
                        <a:latin typeface="+mj-ea"/>
                        <a:ea typeface="+mj-ea"/>
                      </a:endParaRPr>
                    </a:p>
                  </a:txBody>
                  <a:tcPr/>
                </a:tc>
                <a:tc>
                  <a:txBody>
                    <a:bodyPr/>
                    <a:lstStyle/>
                    <a:p>
                      <a:r>
                        <a:rPr lang="en-US" altLang="zh-CN" sz="1600" kern="1200" dirty="0">
                          <a:solidFill>
                            <a:schemeClr val="bg1">
                              <a:lumMod val="50000"/>
                            </a:schemeClr>
                          </a:solidFill>
                          <a:effectLst/>
                          <a:latin typeface="+mj-ea"/>
                          <a:ea typeface="+mj-ea"/>
                          <a:cs typeface="+mn-cs"/>
                        </a:rPr>
                        <a:t>Scrum</a:t>
                      </a:r>
                      <a:r>
                        <a:rPr lang="zh-CN" altLang="en-US" sz="1600" kern="1200" dirty="0">
                          <a:solidFill>
                            <a:schemeClr val="bg1">
                              <a:lumMod val="50000"/>
                            </a:schemeClr>
                          </a:solidFill>
                          <a:effectLst/>
                          <a:latin typeface="+mj-ea"/>
                          <a:ea typeface="+mj-ea"/>
                          <a:cs typeface="+mn-cs"/>
                        </a:rPr>
                        <a:t>模型过程</a:t>
                      </a:r>
                      <a:r>
                        <a:rPr lang="zh-CN" altLang="en-US" sz="1600" dirty="0">
                          <a:solidFill>
                            <a:schemeClr val="bg1">
                              <a:lumMod val="50000"/>
                            </a:schemeClr>
                          </a:solidFill>
                          <a:effectLst/>
                          <a:latin typeface="+mj-ea"/>
                          <a:ea typeface="+mj-ea"/>
                        </a:rPr>
                        <a:t>管理</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3"/>
                  </a:ext>
                </a:extLst>
              </a:tr>
              <a:tr h="430075">
                <a:tc>
                  <a:txBody>
                    <a:bodyPr/>
                    <a:lstStyle/>
                    <a:p>
                      <a:pPr algn="r"/>
                      <a:r>
                        <a:rPr lang="en-US" altLang="zh-CN" sz="1600" dirty="0">
                          <a:solidFill>
                            <a:schemeClr val="bg1">
                              <a:lumMod val="50000"/>
                            </a:schemeClr>
                          </a:solidFill>
                          <a:effectLst/>
                          <a:latin typeface="+mj-ea"/>
                          <a:ea typeface="+mj-ea"/>
                        </a:rPr>
                        <a:t>2.4.</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lumMod val="50000"/>
                            </a:schemeClr>
                          </a:solidFill>
                          <a:effectLst/>
                          <a:latin typeface="+mj-ea"/>
                          <a:ea typeface="+mj-ea"/>
                          <a:cs typeface="+mn-cs"/>
                        </a:rPr>
                        <a:t>Scrum</a:t>
                      </a:r>
                      <a:r>
                        <a:rPr lang="zh-CN" altLang="en-US" sz="1600" kern="1200" dirty="0">
                          <a:solidFill>
                            <a:schemeClr val="bg1">
                              <a:lumMod val="50000"/>
                            </a:schemeClr>
                          </a:solidFill>
                          <a:effectLst/>
                          <a:latin typeface="+mj-ea"/>
                          <a:ea typeface="+mj-ea"/>
                          <a:cs typeface="+mn-cs"/>
                        </a:rPr>
                        <a:t>模型</a:t>
                      </a:r>
                      <a:r>
                        <a:rPr lang="zh-CN" altLang="en-US" sz="1600" dirty="0">
                          <a:solidFill>
                            <a:schemeClr val="bg1">
                              <a:lumMod val="50000"/>
                            </a:schemeClr>
                          </a:solidFill>
                          <a:effectLst/>
                          <a:latin typeface="+mj-ea"/>
                          <a:ea typeface="+mj-ea"/>
                        </a:rPr>
                        <a:t>交付产品管理</a:t>
                      </a: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4"/>
                  </a:ext>
                </a:extLst>
              </a:tr>
              <a:tr h="430075">
                <a:tc>
                  <a:txBody>
                    <a:bodyPr/>
                    <a:lstStyle/>
                    <a:p>
                      <a:pPr algn="r"/>
                      <a:r>
                        <a:rPr lang="en-US" altLang="zh-CN" sz="1600" dirty="0">
                          <a:solidFill>
                            <a:schemeClr val="bg1">
                              <a:lumMod val="50000"/>
                            </a:schemeClr>
                          </a:solidFill>
                          <a:effectLst/>
                          <a:latin typeface="+mj-ea"/>
                          <a:ea typeface="+mj-ea"/>
                        </a:rPr>
                        <a:t>2.5.</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实训课程引导项目</a:t>
                      </a:r>
                      <a:r>
                        <a:rPr lang="en-US" altLang="zh-CN" sz="1600" dirty="0" err="1">
                          <a:solidFill>
                            <a:schemeClr val="bg1">
                              <a:lumMod val="50000"/>
                            </a:schemeClr>
                          </a:solidFill>
                          <a:effectLst/>
                          <a:latin typeface="+mj-ea"/>
                          <a:ea typeface="+mj-ea"/>
                        </a:rPr>
                        <a:t>RoadMap</a:t>
                      </a:r>
                      <a:endParaRPr lang="zh-CN" altLang="en-US" sz="1600" dirty="0">
                        <a:solidFill>
                          <a:schemeClr val="bg1">
                            <a:lumMod val="50000"/>
                          </a:schemeClr>
                        </a:solidFill>
                        <a:effectLst/>
                        <a:latin typeface="+mj-ea"/>
                        <a:ea typeface="+mj-ea"/>
                      </a:endParaRPr>
                    </a:p>
                  </a:txBody>
                  <a:tcPr/>
                </a:tc>
                <a:tc>
                  <a:txBody>
                    <a:bodyPr/>
                    <a:lstStyle/>
                    <a:p>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1634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177294"/>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项目和项目管理的基本概念：基本定义</a:t>
            </a:r>
          </a:p>
        </p:txBody>
      </p:sp>
      <p:graphicFrame>
        <p:nvGraphicFramePr>
          <p:cNvPr id="3" name="表格 2"/>
          <p:cNvGraphicFramePr>
            <a:graphicFrameLocks noGrp="1"/>
          </p:cNvGraphicFramePr>
          <p:nvPr>
            <p:extLst>
              <p:ext uri="{D42A27DB-BD31-4B8C-83A1-F6EECF244321}">
                <p14:modId xmlns:p14="http://schemas.microsoft.com/office/powerpoint/2010/main" val="3598815391"/>
              </p:ext>
            </p:extLst>
          </p:nvPr>
        </p:nvGraphicFramePr>
        <p:xfrm>
          <a:off x="1979393" y="1348448"/>
          <a:ext cx="8429662" cy="1681480"/>
        </p:xfrm>
        <a:graphic>
          <a:graphicData uri="http://schemas.openxmlformats.org/drawingml/2006/table">
            <a:tbl>
              <a:tblPr firstRow="1" bandRow="1">
                <a:tableStyleId>{5C22544A-7EE6-4342-B048-85BDC9FD1C3A}</a:tableStyleId>
              </a:tblPr>
              <a:tblGrid>
                <a:gridCol w="1065910">
                  <a:extLst>
                    <a:ext uri="{9D8B030D-6E8A-4147-A177-3AD203B41FA5}">
                      <a16:colId xmlns:a16="http://schemas.microsoft.com/office/drawing/2014/main" val="20000"/>
                    </a:ext>
                  </a:extLst>
                </a:gridCol>
                <a:gridCol w="7363752">
                  <a:extLst>
                    <a:ext uri="{9D8B030D-6E8A-4147-A177-3AD203B41FA5}">
                      <a16:colId xmlns:a16="http://schemas.microsoft.com/office/drawing/2014/main" val="20001"/>
                    </a:ext>
                  </a:extLst>
                </a:gridCol>
              </a:tblGrid>
              <a:tr h="370840">
                <a:tc>
                  <a:txBody>
                    <a:bodyPr/>
                    <a:lstStyle/>
                    <a:p>
                      <a:pPr algn="r"/>
                      <a:r>
                        <a:rPr lang="zh-CN" altLang="en-US" sz="1600" b="0" dirty="0">
                          <a:solidFill>
                            <a:schemeClr val="bg1"/>
                          </a:solidFill>
                          <a:latin typeface="+mj-ea"/>
                          <a:ea typeface="+mj-ea"/>
                        </a:rPr>
                        <a:t>项目：</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一个组织在有明确时限要求之下完成一个独立的产品或者服务的工作（临时性）</a:t>
                      </a:r>
                      <a:r>
                        <a:rPr lang="zh-CN" altLang="en-US" sz="1600" b="0" kern="1200" dirty="0">
                          <a:solidFill>
                            <a:schemeClr val="bg1"/>
                          </a:solidFill>
                          <a:latin typeface="+mj-ea"/>
                          <a:ea typeface="+mn-ea"/>
                          <a:cs typeface="+mn-cs"/>
                        </a:rPr>
                        <a:t>。</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zh-CN" altLang="en-US" sz="1600" b="0" kern="1200" dirty="0">
                          <a:solidFill>
                            <a:schemeClr val="bg1"/>
                          </a:solidFill>
                          <a:latin typeface="+mj-ea"/>
                          <a:ea typeface="+mj-ea"/>
                          <a:cs typeface="+mn-cs"/>
                        </a:rPr>
                        <a:t>项目管理：</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zh-CN" altLang="en-US" sz="1600" b="0" i="0" u="none" strike="noStrike" kern="1200" baseline="0" dirty="0">
                          <a:solidFill>
                            <a:schemeClr val="bg1"/>
                          </a:solidFill>
                          <a:latin typeface="+mj-ea"/>
                          <a:ea typeface="+mj-ea"/>
                          <a:cs typeface="+mn-cs"/>
                        </a:rPr>
                        <a:t>项目管理就是将知识、技能、工具与技术应用于项目活动，以满足项目的要求。</a:t>
                      </a:r>
                      <a:endParaRPr lang="en-US" altLang="zh-CN" sz="1600" b="0" i="0" u="none" strike="noStrike" kern="1200" baseline="0" dirty="0">
                        <a:solidFill>
                          <a:schemeClr val="bg1"/>
                        </a:solidFill>
                        <a:latin typeface="+mj-ea"/>
                        <a:ea typeface="+mj-ea"/>
                        <a:cs typeface="+mn-cs"/>
                      </a:endParaRPr>
                    </a:p>
                    <a:p>
                      <a:r>
                        <a:rPr lang="zh-CN" altLang="en-US" sz="1600" b="0" kern="1200" dirty="0">
                          <a:solidFill>
                            <a:schemeClr val="bg1"/>
                          </a:solidFill>
                          <a:latin typeface="+mj-ea"/>
                          <a:ea typeface="+mj-ea"/>
                          <a:cs typeface="+mn-cs"/>
                        </a:rPr>
                        <a:t>（目标：在规定的时间、费用之内，达到规定的质量）</a:t>
                      </a:r>
                      <a:endParaRPr lang="en-US" altLang="zh-CN" sz="1600" b="0" kern="1200" dirty="0">
                        <a:solidFill>
                          <a:schemeClr val="bg1"/>
                        </a:solidFill>
                        <a:latin typeface="+mj-ea"/>
                        <a:ea typeface="+mj-ea"/>
                        <a:cs typeface="+mn-cs"/>
                      </a:endParaRPr>
                    </a:p>
                    <a:p>
                      <a:endParaRPr lang="en-US" altLang="zh-CN" sz="1600" b="0" kern="1200" dirty="0">
                        <a:solidFill>
                          <a:schemeClr val="bg1"/>
                        </a:solidFill>
                        <a:latin typeface="+mj-ea"/>
                        <a:ea typeface="+mj-ea"/>
                        <a:cs typeface="+mn-cs"/>
                      </a:endParaRP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kern="1200" dirty="0">
                          <a:solidFill>
                            <a:schemeClr val="bg1"/>
                          </a:solidFill>
                          <a:latin typeface="+mj-ea"/>
                          <a:ea typeface="+mj-ea"/>
                          <a:cs typeface="+mn-cs"/>
                        </a:rPr>
                        <a:t>不同于“做老板”</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kern="1200" dirty="0">
                          <a:solidFill>
                            <a:schemeClr val="bg1"/>
                          </a:solidFill>
                          <a:latin typeface="+mj-ea"/>
                          <a:ea typeface="+mj-ea"/>
                          <a:cs typeface="+mn-cs"/>
                        </a:rPr>
                        <a:t>对优化项目规模很重要</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4" name="Group 18"/>
          <p:cNvGrpSpPr>
            <a:grpSpLocks/>
          </p:cNvGrpSpPr>
          <p:nvPr/>
        </p:nvGrpSpPr>
        <p:grpSpPr bwMode="auto">
          <a:xfrm>
            <a:off x="2895488" y="3576167"/>
            <a:ext cx="6069013" cy="2836863"/>
            <a:chOff x="1429" y="2341"/>
            <a:chExt cx="3823" cy="1787"/>
          </a:xfrm>
          <a:effectLst>
            <a:outerShdw blurRad="50800" dist="38100" dir="5400000" algn="t" rotWithShape="0">
              <a:prstClr val="black">
                <a:alpha val="40000"/>
              </a:prstClr>
            </a:outerShdw>
          </a:effectLst>
        </p:grpSpPr>
        <p:sp>
          <p:nvSpPr>
            <p:cNvPr id="5" name="Oval 6"/>
            <p:cNvSpPr>
              <a:spLocks noChangeArrowheads="1"/>
            </p:cNvSpPr>
            <p:nvPr/>
          </p:nvSpPr>
          <p:spPr bwMode="auto">
            <a:xfrm>
              <a:off x="1429" y="2341"/>
              <a:ext cx="1062"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dirty="0">
                  <a:latin typeface="Arial" charset="0"/>
                </a:rPr>
                <a:t>Initiating</a:t>
              </a:r>
            </a:p>
            <a:p>
              <a:pPr algn="ctr" eaLnBrk="0" hangingPunct="0">
                <a:buNone/>
              </a:pPr>
              <a:r>
                <a:rPr lang="en-US" altLang="zh-CN" sz="1600" dirty="0">
                  <a:latin typeface="Arial" charset="0"/>
                </a:rPr>
                <a:t> Processes</a:t>
              </a:r>
              <a:endParaRPr lang="en-US" altLang="zh-CN" sz="1600" dirty="0"/>
            </a:p>
          </p:txBody>
        </p:sp>
        <p:sp>
          <p:nvSpPr>
            <p:cNvPr id="6" name="Oval 7"/>
            <p:cNvSpPr>
              <a:spLocks noChangeArrowheads="1"/>
            </p:cNvSpPr>
            <p:nvPr/>
          </p:nvSpPr>
          <p:spPr bwMode="auto">
            <a:xfrm>
              <a:off x="3289" y="2341"/>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a:latin typeface="Arial" charset="0"/>
                </a:rPr>
                <a:t>Planning</a:t>
              </a:r>
            </a:p>
            <a:p>
              <a:pPr algn="ctr" eaLnBrk="0" hangingPunct="0">
                <a:buNone/>
              </a:pPr>
              <a:r>
                <a:rPr lang="en-US" altLang="zh-CN" sz="1600">
                  <a:latin typeface="Arial" charset="0"/>
                </a:rPr>
                <a:t>Processes</a:t>
              </a:r>
            </a:p>
          </p:txBody>
        </p:sp>
        <p:sp>
          <p:nvSpPr>
            <p:cNvPr id="7" name="Oval 8"/>
            <p:cNvSpPr>
              <a:spLocks noChangeArrowheads="1"/>
            </p:cNvSpPr>
            <p:nvPr/>
          </p:nvSpPr>
          <p:spPr bwMode="auto">
            <a:xfrm>
              <a:off x="2155" y="2976"/>
              <a:ext cx="1030"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eaLnBrk="0" hangingPunct="0">
                <a:buNone/>
              </a:pPr>
              <a:r>
                <a:rPr lang="en-US" altLang="zh-CN" sz="1600" dirty="0">
                  <a:latin typeface="Arial" charset="0"/>
                </a:rPr>
                <a:t>Controlling</a:t>
              </a:r>
            </a:p>
            <a:p>
              <a:pPr eaLnBrk="0" hangingPunct="0">
                <a:buNone/>
              </a:pPr>
              <a:r>
                <a:rPr lang="en-US" altLang="zh-CN" sz="1600" dirty="0">
                  <a:latin typeface="Arial" charset="0"/>
                </a:rPr>
                <a:t>Processes</a:t>
              </a:r>
            </a:p>
          </p:txBody>
        </p:sp>
        <p:sp>
          <p:nvSpPr>
            <p:cNvPr id="8" name="Oval 9"/>
            <p:cNvSpPr>
              <a:spLocks noChangeArrowheads="1"/>
            </p:cNvSpPr>
            <p:nvPr/>
          </p:nvSpPr>
          <p:spPr bwMode="auto">
            <a:xfrm>
              <a:off x="4241" y="3022"/>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dirty="0">
                  <a:latin typeface="Arial" charset="0"/>
                </a:rPr>
                <a:t>Executing</a:t>
              </a:r>
            </a:p>
            <a:p>
              <a:pPr algn="ctr" eaLnBrk="0" hangingPunct="0">
                <a:buNone/>
              </a:pPr>
              <a:r>
                <a:rPr lang="en-US" altLang="zh-CN" sz="1600" dirty="0">
                  <a:latin typeface="Arial" charset="0"/>
                </a:rPr>
                <a:t>Processes</a:t>
              </a:r>
            </a:p>
          </p:txBody>
        </p:sp>
        <p:sp>
          <p:nvSpPr>
            <p:cNvPr id="9" name="Oval 10"/>
            <p:cNvSpPr>
              <a:spLocks noChangeArrowheads="1"/>
            </p:cNvSpPr>
            <p:nvPr/>
          </p:nvSpPr>
          <p:spPr bwMode="auto">
            <a:xfrm>
              <a:off x="3380" y="3566"/>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a:latin typeface="Arial" charset="0"/>
                </a:rPr>
                <a:t>Closing</a:t>
              </a:r>
            </a:p>
            <a:p>
              <a:pPr algn="ctr" eaLnBrk="0" hangingPunct="0">
                <a:buNone/>
              </a:pPr>
              <a:r>
                <a:rPr lang="en-US" altLang="zh-CN" sz="1600">
                  <a:latin typeface="Arial" charset="0"/>
                </a:rPr>
                <a:t>Processes</a:t>
              </a:r>
            </a:p>
          </p:txBody>
        </p:sp>
        <p:sp>
          <p:nvSpPr>
            <p:cNvPr id="10" name="Line 11"/>
            <p:cNvSpPr>
              <a:spLocks noChangeShapeType="1"/>
            </p:cNvSpPr>
            <p:nvPr/>
          </p:nvSpPr>
          <p:spPr bwMode="auto">
            <a:xfrm>
              <a:off x="2563" y="2613"/>
              <a:ext cx="726"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1" name="Line 12"/>
            <p:cNvSpPr>
              <a:spLocks noChangeShapeType="1"/>
            </p:cNvSpPr>
            <p:nvPr/>
          </p:nvSpPr>
          <p:spPr bwMode="auto">
            <a:xfrm>
              <a:off x="3289" y="3203"/>
              <a:ext cx="998"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2" name="Line 13"/>
            <p:cNvSpPr>
              <a:spLocks noChangeShapeType="1"/>
            </p:cNvSpPr>
            <p:nvPr/>
          </p:nvSpPr>
          <p:spPr bwMode="auto">
            <a:xfrm flipV="1">
              <a:off x="2926" y="2749"/>
              <a:ext cx="379" cy="221"/>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3" name="Line 14"/>
            <p:cNvSpPr>
              <a:spLocks noChangeShapeType="1"/>
            </p:cNvSpPr>
            <p:nvPr/>
          </p:nvSpPr>
          <p:spPr bwMode="auto">
            <a:xfrm>
              <a:off x="4312" y="2818"/>
              <a:ext cx="336" cy="197"/>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4" name="Line 15"/>
            <p:cNvSpPr>
              <a:spLocks noChangeShapeType="1"/>
            </p:cNvSpPr>
            <p:nvPr/>
          </p:nvSpPr>
          <p:spPr bwMode="auto">
            <a:xfrm>
              <a:off x="3153" y="3430"/>
              <a:ext cx="336" cy="203"/>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5" name="Line 16"/>
            <p:cNvSpPr>
              <a:spLocks noChangeShapeType="1"/>
            </p:cNvSpPr>
            <p:nvPr/>
          </p:nvSpPr>
          <p:spPr bwMode="auto">
            <a:xfrm flipH="1">
              <a:off x="3289" y="3339"/>
              <a:ext cx="965"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grpSp>
    </p:spTree>
    <p:extLst>
      <p:ext uri="{BB962C8B-B14F-4D97-AF65-F5344CB8AC3E}">
        <p14:creationId xmlns:p14="http://schemas.microsoft.com/office/powerpoint/2010/main" val="327469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99013" y="2992583"/>
            <a:ext cx="8158348" cy="3503221"/>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1.1.2. </a:t>
            </a:r>
            <a:r>
              <a:rPr lang="zh-CN" altLang="en-US" dirty="0"/>
              <a:t>项目和项目管理的基本概念：启动项目的理由</a:t>
            </a:r>
          </a:p>
        </p:txBody>
      </p:sp>
      <p:graphicFrame>
        <p:nvGraphicFramePr>
          <p:cNvPr id="3" name="表格 2"/>
          <p:cNvGraphicFramePr>
            <a:graphicFrameLocks noGrp="1"/>
          </p:cNvGraphicFramePr>
          <p:nvPr>
            <p:extLst>
              <p:ext uri="{D42A27DB-BD31-4B8C-83A1-F6EECF244321}">
                <p14:modId xmlns:p14="http://schemas.microsoft.com/office/powerpoint/2010/main" val="1993477456"/>
              </p:ext>
            </p:extLst>
          </p:nvPr>
        </p:nvGraphicFramePr>
        <p:xfrm>
          <a:off x="1999013" y="1258784"/>
          <a:ext cx="8429662" cy="1454270"/>
        </p:xfrm>
        <a:graphic>
          <a:graphicData uri="http://schemas.openxmlformats.org/drawingml/2006/table">
            <a:tbl>
              <a:tblPr firstRow="1" bandRow="1">
                <a:tableStyleId>{5C22544A-7EE6-4342-B048-85BDC9FD1C3A}</a:tableStyleId>
              </a:tblPr>
              <a:tblGrid>
                <a:gridCol w="1284395">
                  <a:extLst>
                    <a:ext uri="{9D8B030D-6E8A-4147-A177-3AD203B41FA5}">
                      <a16:colId xmlns:a16="http://schemas.microsoft.com/office/drawing/2014/main" val="20000"/>
                    </a:ext>
                  </a:extLst>
                </a:gridCol>
                <a:gridCol w="7145267">
                  <a:extLst>
                    <a:ext uri="{9D8B030D-6E8A-4147-A177-3AD203B41FA5}">
                      <a16:colId xmlns:a16="http://schemas.microsoft.com/office/drawing/2014/main" val="20001"/>
                    </a:ext>
                  </a:extLst>
                </a:gridCol>
              </a:tblGrid>
              <a:tr h="341750">
                <a:tc>
                  <a:txBody>
                    <a:bodyPr/>
                    <a:lstStyle/>
                    <a:p>
                      <a:pPr algn="r"/>
                      <a:r>
                        <a:rPr lang="zh-CN" altLang="en-US" sz="1600" b="0" kern="1200" dirty="0">
                          <a:solidFill>
                            <a:schemeClr val="bg1"/>
                          </a:solidFill>
                          <a:latin typeface="+mj-ea"/>
                          <a:ea typeface="+mj-ea"/>
                          <a:cs typeface="+mn-cs"/>
                        </a:rPr>
                        <a:t>第一理由：</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创造价值（利润更高</a:t>
                      </a:r>
                      <a:r>
                        <a:rPr lang="en-US" altLang="zh-CN" sz="1600" b="0" dirty="0">
                          <a:solidFill>
                            <a:schemeClr val="bg1"/>
                          </a:solidFill>
                          <a:latin typeface="+mj-ea"/>
                          <a:ea typeface="+mj-ea"/>
                        </a:rPr>
                        <a:t>……</a:t>
                      </a:r>
                      <a:r>
                        <a:rPr lang="zh-CN" altLang="en-US" sz="1600" b="0" dirty="0">
                          <a:solidFill>
                            <a:schemeClr val="bg1"/>
                          </a:solidFill>
                          <a:latin typeface="+mj-ea"/>
                          <a:ea typeface="+mj-ea"/>
                        </a:rPr>
                        <a:t>）</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zh-CN" altLang="en-US" sz="1600" b="0" kern="1200" dirty="0">
                          <a:solidFill>
                            <a:schemeClr val="bg1"/>
                          </a:solidFill>
                          <a:latin typeface="+mj-ea"/>
                          <a:ea typeface="+mj-ea"/>
                          <a:cs typeface="+mn-cs"/>
                        </a:rPr>
                        <a:t>第二理由：</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提高质量（相同投入情况下，产出物的质量更高</a:t>
                      </a:r>
                      <a:r>
                        <a:rPr lang="en-US" altLang="zh-CN" sz="1600" b="0" dirty="0">
                          <a:solidFill>
                            <a:schemeClr val="bg1"/>
                          </a:solidFill>
                          <a:latin typeface="+mj-ea"/>
                          <a:ea typeface="+mj-ea"/>
                        </a:rPr>
                        <a:t>……</a:t>
                      </a:r>
                      <a:r>
                        <a:rPr lang="zh-CN" altLang="en-US" sz="1600" b="0"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zh-CN" altLang="en-US" sz="1600" b="0" kern="1200" dirty="0">
                          <a:solidFill>
                            <a:schemeClr val="bg1"/>
                          </a:solidFill>
                          <a:latin typeface="+mj-ea"/>
                          <a:ea typeface="+mj-ea"/>
                          <a:cs typeface="+mn-cs"/>
                        </a:rPr>
                        <a:t>第三理由：</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减少成本（相同的项目规模，完成合格的产出物需要更少的成本</a:t>
                      </a:r>
                      <a:r>
                        <a:rPr lang="en-US" altLang="zh-CN" sz="1600" b="0" kern="1200" dirty="0">
                          <a:solidFill>
                            <a:schemeClr val="bg1"/>
                          </a:solidFill>
                          <a:latin typeface="+mj-ea"/>
                          <a:ea typeface="+mj-ea"/>
                          <a:cs typeface="+mn-cs"/>
                        </a:rPr>
                        <a:t>……</a:t>
                      </a:r>
                      <a:r>
                        <a:rPr lang="zh-CN" altLang="en-US" sz="1600" b="0" kern="1200" dirty="0">
                          <a:solidFill>
                            <a:schemeClr val="bg1"/>
                          </a:solidFill>
                          <a:latin typeface="+mj-ea"/>
                          <a:ea typeface="+mj-ea"/>
                          <a:cs typeface="+mn-cs"/>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zh-CN" altLang="en-US" sz="1600" b="0" kern="1200" dirty="0">
                          <a:solidFill>
                            <a:schemeClr val="bg1"/>
                          </a:solidFill>
                          <a:latin typeface="+mj-ea"/>
                          <a:ea typeface="+mj-ea"/>
                          <a:cs typeface="+mn-cs"/>
                        </a:rPr>
                        <a:t>第四理由：</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加快进度（相同的项目规模，完成合格的产出物需要更少的时间</a:t>
                      </a:r>
                      <a:r>
                        <a:rPr lang="en-US" altLang="zh-CN" sz="1600" b="0" kern="1200" dirty="0">
                          <a:solidFill>
                            <a:schemeClr val="bg1"/>
                          </a:solidFill>
                          <a:latin typeface="+mj-ea"/>
                          <a:ea typeface="+mj-ea"/>
                          <a:cs typeface="+mn-cs"/>
                        </a:rPr>
                        <a:t>……</a:t>
                      </a:r>
                      <a:r>
                        <a:rPr lang="zh-CN" altLang="en-US" sz="1600" b="0" kern="1200" dirty="0">
                          <a:solidFill>
                            <a:schemeClr val="bg1"/>
                          </a:solidFill>
                          <a:latin typeface="+mj-ea"/>
                          <a:ea typeface="+mj-ea"/>
                          <a:cs typeface="+mn-cs"/>
                        </a:rPr>
                        <a:t>）</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675" y="3113278"/>
            <a:ext cx="3657601" cy="245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7925" y="4543847"/>
            <a:ext cx="3657600" cy="171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9601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项目和项目管理的基本概念：理解项目的价值</a:t>
            </a:r>
          </a:p>
        </p:txBody>
      </p:sp>
      <p:graphicFrame>
        <p:nvGraphicFramePr>
          <p:cNvPr id="3" name="表格 2"/>
          <p:cNvGraphicFramePr>
            <a:graphicFrameLocks noGrp="1"/>
          </p:cNvGraphicFramePr>
          <p:nvPr>
            <p:extLst>
              <p:ext uri="{D42A27DB-BD31-4B8C-83A1-F6EECF244321}">
                <p14:modId xmlns:p14="http://schemas.microsoft.com/office/powerpoint/2010/main" val="4163049491"/>
              </p:ext>
            </p:extLst>
          </p:nvPr>
        </p:nvGraphicFramePr>
        <p:xfrm>
          <a:off x="1979394" y="1213828"/>
          <a:ext cx="1409033" cy="5029200"/>
        </p:xfrm>
        <a:graphic>
          <a:graphicData uri="http://schemas.openxmlformats.org/drawingml/2006/table">
            <a:tbl>
              <a:tblPr firstRow="1" bandRow="1">
                <a:tableStyleId>{5C22544A-7EE6-4342-B048-85BDC9FD1C3A}</a:tableStyleId>
              </a:tblPr>
              <a:tblGrid>
                <a:gridCol w="1409033">
                  <a:extLst>
                    <a:ext uri="{9D8B030D-6E8A-4147-A177-3AD203B41FA5}">
                      <a16:colId xmlns:a16="http://schemas.microsoft.com/office/drawing/2014/main" val="20000"/>
                    </a:ext>
                  </a:extLst>
                </a:gridCol>
              </a:tblGrid>
              <a:tr h="157772">
                <a:tc>
                  <a:txBody>
                    <a:bodyPr/>
                    <a:lstStyle/>
                    <a:p>
                      <a:pPr algn="l"/>
                      <a:r>
                        <a:rPr lang="zh-CN" altLang="en-US" sz="1600" b="1" dirty="0">
                          <a:solidFill>
                            <a:schemeClr val="bg1"/>
                          </a:solidFill>
                          <a:latin typeface="+mj-ea"/>
                          <a:ea typeface="+mj-ea"/>
                        </a:rPr>
                        <a:t>常见的价值观</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7137">
                <a:tc>
                  <a:txBody>
                    <a:bodyPr/>
                    <a:lstStyle/>
                    <a:p>
                      <a:pPr algn="r"/>
                      <a:r>
                        <a:rPr lang="zh-CN" altLang="en-US" sz="1600" b="0" dirty="0">
                          <a:solidFill>
                            <a:schemeClr val="bg1"/>
                          </a:solidFill>
                          <a:latin typeface="+mj-ea"/>
                          <a:ea typeface="+mj-ea"/>
                        </a:rPr>
                        <a:t>冒险</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1427">
                <a:tc>
                  <a:txBody>
                    <a:bodyPr/>
                    <a:lstStyle/>
                    <a:p>
                      <a:pPr algn="r"/>
                      <a:r>
                        <a:rPr lang="zh-CN" altLang="en-US" sz="1600" b="0" dirty="0">
                          <a:solidFill>
                            <a:schemeClr val="bg1"/>
                          </a:solidFill>
                          <a:latin typeface="+mj-ea"/>
                          <a:ea typeface="+mj-ea"/>
                        </a:rPr>
                        <a:t>野心</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9517">
                <a:tc>
                  <a:txBody>
                    <a:bodyPr/>
                    <a:lstStyle/>
                    <a:p>
                      <a:pPr algn="r"/>
                      <a:r>
                        <a:rPr lang="zh-CN" altLang="en-US" sz="1600" b="0" dirty="0">
                          <a:solidFill>
                            <a:schemeClr val="bg1"/>
                          </a:solidFill>
                          <a:latin typeface="+mj-ea"/>
                          <a:ea typeface="+mj-ea"/>
                        </a:rPr>
                        <a:t>自治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r"/>
                      <a:r>
                        <a:rPr lang="zh-CN" altLang="en-US" sz="1600" b="0" dirty="0">
                          <a:solidFill>
                            <a:schemeClr val="bg1"/>
                          </a:solidFill>
                          <a:latin typeface="+mj-ea"/>
                          <a:ea typeface="+mj-ea"/>
                        </a:rPr>
                        <a:t>集体责任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algn="r"/>
                      <a:r>
                        <a:rPr lang="zh-CN" altLang="en-US" sz="1600" b="0" dirty="0">
                          <a:solidFill>
                            <a:schemeClr val="bg1"/>
                          </a:solidFill>
                          <a:latin typeface="+mj-ea"/>
                          <a:ea typeface="+mj-ea"/>
                        </a:rPr>
                        <a:t>舒适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r"/>
                      <a:r>
                        <a:rPr lang="zh-CN" altLang="en-US" sz="1600" b="0" dirty="0">
                          <a:solidFill>
                            <a:schemeClr val="bg1"/>
                          </a:solidFill>
                          <a:latin typeface="+mj-ea"/>
                          <a:ea typeface="+mj-ea"/>
                        </a:rPr>
                        <a:t>竞争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r"/>
                      <a:r>
                        <a:rPr lang="zh-CN" altLang="en-US" sz="1600" b="0" dirty="0">
                          <a:solidFill>
                            <a:schemeClr val="bg1"/>
                          </a:solidFill>
                          <a:latin typeface="+mj-ea"/>
                          <a:ea typeface="+mj-ea"/>
                        </a:rPr>
                        <a:t>合作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a:txBody>
                    <a:bodyPr/>
                    <a:lstStyle/>
                    <a:p>
                      <a:pPr algn="r"/>
                      <a:r>
                        <a:rPr lang="zh-CN" altLang="en-US" sz="1600" b="0" dirty="0">
                          <a:solidFill>
                            <a:schemeClr val="bg1"/>
                          </a:solidFill>
                          <a:latin typeface="+mj-ea"/>
                          <a:ea typeface="+mj-ea"/>
                        </a:rPr>
                        <a:t>勇气</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0">
                <a:tc>
                  <a:txBody>
                    <a:bodyPr/>
                    <a:lstStyle/>
                    <a:p>
                      <a:pPr algn="r"/>
                      <a:r>
                        <a:rPr lang="zh-CN" altLang="en-US" sz="1600" b="0" dirty="0">
                          <a:solidFill>
                            <a:schemeClr val="bg1"/>
                          </a:solidFill>
                          <a:latin typeface="+mj-ea"/>
                          <a:ea typeface="+mj-ea"/>
                        </a:rPr>
                        <a:t>创造性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0">
                <a:tc>
                  <a:txBody>
                    <a:bodyPr/>
                    <a:lstStyle/>
                    <a:p>
                      <a:pPr algn="r"/>
                      <a:r>
                        <a:rPr lang="zh-CN" altLang="en-US" sz="1600" b="0" dirty="0">
                          <a:solidFill>
                            <a:schemeClr val="bg1"/>
                          </a:solidFill>
                          <a:latin typeface="+mj-ea"/>
                          <a:ea typeface="+mj-ea"/>
                        </a:rPr>
                        <a:t>条件平等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0">
                <a:tc>
                  <a:txBody>
                    <a:bodyPr/>
                    <a:lstStyle/>
                    <a:p>
                      <a:pPr algn="r"/>
                      <a:r>
                        <a:rPr lang="zh-CN" altLang="en-US" sz="1600" b="0" dirty="0">
                          <a:solidFill>
                            <a:schemeClr val="bg1"/>
                          </a:solidFill>
                          <a:latin typeface="+mj-ea"/>
                          <a:ea typeface="+mj-ea"/>
                        </a:rPr>
                        <a:t>机会平等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0">
                <a:tc>
                  <a:txBody>
                    <a:bodyPr/>
                    <a:lstStyle/>
                    <a:p>
                      <a:pPr algn="r"/>
                      <a:r>
                        <a:rPr lang="zh-CN" altLang="en-US" sz="1600" b="0" dirty="0">
                          <a:solidFill>
                            <a:schemeClr val="bg1"/>
                          </a:solidFill>
                          <a:latin typeface="+mj-ea"/>
                          <a:ea typeface="+mj-ea"/>
                        </a:rPr>
                        <a:t>杰出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0">
                <a:tc>
                  <a:txBody>
                    <a:bodyPr/>
                    <a:lstStyle/>
                    <a:p>
                      <a:pPr algn="r"/>
                      <a:r>
                        <a:rPr lang="zh-CN" altLang="en-US" sz="1600" b="0" dirty="0">
                          <a:solidFill>
                            <a:schemeClr val="bg1"/>
                          </a:solidFill>
                          <a:latin typeface="+mj-ea"/>
                          <a:ea typeface="+mj-ea"/>
                        </a:rPr>
                        <a:t>灵活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0">
                <a:tc>
                  <a:txBody>
                    <a:bodyPr/>
                    <a:lstStyle/>
                    <a:p>
                      <a:pPr algn="r"/>
                      <a:r>
                        <a:rPr lang="zh-CN" altLang="en-US" sz="1600" b="0" dirty="0">
                          <a:solidFill>
                            <a:schemeClr val="bg1"/>
                          </a:solidFill>
                          <a:latin typeface="+mj-ea"/>
                          <a:ea typeface="+mj-ea"/>
                        </a:rPr>
                        <a:t>言论自由</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079378120"/>
              </p:ext>
            </p:extLst>
          </p:nvPr>
        </p:nvGraphicFramePr>
        <p:xfrm>
          <a:off x="8756074" y="1213828"/>
          <a:ext cx="1441915" cy="5029200"/>
        </p:xfrm>
        <a:graphic>
          <a:graphicData uri="http://schemas.openxmlformats.org/drawingml/2006/table">
            <a:tbl>
              <a:tblPr firstRow="1" bandRow="1">
                <a:tableStyleId>{5C22544A-7EE6-4342-B048-85BDC9FD1C3A}</a:tableStyleId>
              </a:tblPr>
              <a:tblGrid>
                <a:gridCol w="1441915">
                  <a:extLst>
                    <a:ext uri="{9D8B030D-6E8A-4147-A177-3AD203B41FA5}">
                      <a16:colId xmlns:a16="http://schemas.microsoft.com/office/drawing/2014/main" val="20000"/>
                    </a:ext>
                  </a:extLst>
                </a:gridCol>
              </a:tblGrid>
              <a:tr h="157772">
                <a:tc>
                  <a:txBody>
                    <a:bodyPr/>
                    <a:lstStyle/>
                    <a:p>
                      <a:pPr algn="l"/>
                      <a:r>
                        <a:rPr lang="zh-CN" altLang="en-US" sz="1600" b="1" dirty="0">
                          <a:solidFill>
                            <a:schemeClr val="bg1"/>
                          </a:solidFill>
                          <a:latin typeface="+mj-ea"/>
                          <a:ea typeface="+mj-ea"/>
                        </a:rPr>
                        <a:t>常见的价值观</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7137">
                <a:tc>
                  <a:txBody>
                    <a:bodyPr/>
                    <a:lstStyle/>
                    <a:p>
                      <a:pPr algn="l"/>
                      <a:r>
                        <a:rPr lang="zh-CN" altLang="en-US" sz="1600" b="0" dirty="0">
                          <a:solidFill>
                            <a:schemeClr val="bg1"/>
                          </a:solidFill>
                          <a:latin typeface="+mj-ea"/>
                          <a:ea typeface="+mj-ea"/>
                        </a:rPr>
                        <a:t>爱国精神</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1427">
                <a:tc>
                  <a:txBody>
                    <a:bodyPr/>
                    <a:lstStyle/>
                    <a:p>
                      <a:pPr algn="l"/>
                      <a:r>
                        <a:rPr lang="zh-CN" altLang="en-US" sz="1600" b="0" dirty="0">
                          <a:solidFill>
                            <a:schemeClr val="bg1"/>
                          </a:solidFill>
                          <a:latin typeface="+mj-ea"/>
                          <a:ea typeface="+mj-ea"/>
                        </a:rPr>
                        <a:t>和平</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9517">
                <a:tc>
                  <a:txBody>
                    <a:bodyPr/>
                    <a:lstStyle/>
                    <a:p>
                      <a:pPr algn="l"/>
                      <a:r>
                        <a:rPr lang="zh-CN" altLang="en-US" sz="1600" b="0" dirty="0">
                          <a:solidFill>
                            <a:schemeClr val="bg1"/>
                          </a:solidFill>
                          <a:latin typeface="+mj-ea"/>
                          <a:ea typeface="+mj-ea"/>
                        </a:rPr>
                        <a:t>合理性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a:r>
                        <a:rPr lang="zh-CN" altLang="en-US" sz="1600" b="0" dirty="0">
                          <a:solidFill>
                            <a:schemeClr val="bg1"/>
                          </a:solidFill>
                          <a:latin typeface="+mj-ea"/>
                          <a:ea typeface="+mj-ea"/>
                        </a:rPr>
                        <a:t>安全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algn="l"/>
                      <a:r>
                        <a:rPr lang="zh-CN" altLang="en-US" sz="1600" b="0" dirty="0">
                          <a:solidFill>
                            <a:schemeClr val="bg1"/>
                          </a:solidFill>
                          <a:latin typeface="+mj-ea"/>
                          <a:ea typeface="+mj-ea"/>
                        </a:rPr>
                        <a:t>自发性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l"/>
                      <a:r>
                        <a:rPr lang="zh-CN" altLang="en-US" sz="1600" b="0" dirty="0">
                          <a:solidFill>
                            <a:schemeClr val="bg1"/>
                          </a:solidFill>
                          <a:latin typeface="+mj-ea"/>
                          <a:ea typeface="+mj-ea"/>
                        </a:rPr>
                        <a:t>传统</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l"/>
                      <a:r>
                        <a:rPr lang="zh-CN" altLang="en-US" sz="1600" b="0" dirty="0">
                          <a:solidFill>
                            <a:schemeClr val="bg1"/>
                          </a:solidFill>
                          <a:latin typeface="+mj-ea"/>
                          <a:ea typeface="+mj-ea"/>
                        </a:rPr>
                        <a:t>容忍</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a:txBody>
                    <a:bodyPr/>
                    <a:lstStyle/>
                    <a:p>
                      <a:pPr algn="l"/>
                      <a:r>
                        <a:rPr lang="zh-CN" altLang="en-US" sz="1600" b="0" dirty="0">
                          <a:solidFill>
                            <a:schemeClr val="bg1"/>
                          </a:solidFill>
                          <a:latin typeface="+mj-ea"/>
                          <a:ea typeface="+mj-ea"/>
                        </a:rPr>
                        <a:t>智慧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0">
                <a:tc>
                  <a:txBody>
                    <a:bodyPr/>
                    <a:lstStyle/>
                    <a:p>
                      <a:pPr algn="l"/>
                      <a:r>
                        <a:rPr lang="zh-CN" altLang="en-US" sz="1600" b="0" dirty="0">
                          <a:solidFill>
                            <a:schemeClr val="bg1"/>
                          </a:solidFill>
                          <a:latin typeface="+mj-ea"/>
                          <a:ea typeface="+mj-ea"/>
                        </a:rPr>
                        <a:t>融洽</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0">
                <a:tc>
                  <a:txBody>
                    <a:bodyPr/>
                    <a:lstStyle/>
                    <a:p>
                      <a:pPr algn="l"/>
                      <a:r>
                        <a:rPr lang="zh-CN" altLang="en-US" sz="1600" b="0" dirty="0">
                          <a:solidFill>
                            <a:schemeClr val="bg1"/>
                          </a:solidFill>
                          <a:latin typeface="+mj-ea"/>
                          <a:ea typeface="+mj-ea"/>
                        </a:rPr>
                        <a:t>诚实</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0">
                <a:tc>
                  <a:txBody>
                    <a:bodyPr/>
                    <a:lstStyle/>
                    <a:p>
                      <a:pPr algn="l"/>
                      <a:r>
                        <a:rPr lang="zh-CN" altLang="en-US" sz="1600" b="0" dirty="0">
                          <a:solidFill>
                            <a:schemeClr val="bg1"/>
                          </a:solidFill>
                          <a:latin typeface="+mj-ea"/>
                          <a:ea typeface="+mj-ea"/>
                        </a:rPr>
                        <a:t>正义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0">
                <a:tc>
                  <a:txBody>
                    <a:bodyPr/>
                    <a:lstStyle/>
                    <a:p>
                      <a:pPr algn="l"/>
                      <a:r>
                        <a:rPr lang="zh-CN" altLang="en-US" sz="1600" b="0" dirty="0">
                          <a:solidFill>
                            <a:schemeClr val="bg1"/>
                          </a:solidFill>
                          <a:latin typeface="+mj-ea"/>
                          <a:ea typeface="+mj-ea"/>
                        </a:rPr>
                        <a:t>新颖</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0">
                <a:tc>
                  <a:txBody>
                    <a:bodyPr/>
                    <a:lstStyle/>
                    <a:p>
                      <a:pPr algn="l"/>
                      <a:r>
                        <a:rPr lang="zh-CN" altLang="en-US" sz="1600" b="0" dirty="0">
                          <a:solidFill>
                            <a:schemeClr val="bg1"/>
                          </a:solidFill>
                          <a:latin typeface="+mj-ea"/>
                          <a:ea typeface="+mj-ea"/>
                        </a:rPr>
                        <a:t>等级（次序）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慷概</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5" name="矩形​​ 4"/>
          <p:cNvSpPr/>
          <p:nvPr/>
        </p:nvSpPr>
        <p:spPr>
          <a:xfrm>
            <a:off x="3733305" y="1306286"/>
            <a:ext cx="4630882" cy="2086725"/>
          </a:xfrm>
          <a:prstGeom prst="rect">
            <a:avLst/>
          </a:prstGeom>
          <a:ln>
            <a:solidFill>
              <a:schemeClr val="tx1">
                <a:lumMod val="75000"/>
              </a:schemeClr>
            </a:solidFill>
          </a:ln>
          <a:effectLst>
            <a:glow rad="63500">
              <a:schemeClr val="accent4">
                <a:satMod val="175000"/>
                <a:alpha val="40000"/>
              </a:schemeClr>
            </a:glow>
            <a:reflection blurRad="6350" stA="50000" endA="300" endPos="55500" dist="101600" dir="5400000" sy="-100000" algn="bl" rotWithShape="0"/>
          </a:effectLst>
          <a:scene3d>
            <a:camera prst="obliqueTopRight"/>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mj-lt"/>
              <a:buAutoNum type="arabicPeriod"/>
            </a:pPr>
            <a:r>
              <a:rPr lang="zh-CN" altLang="en-US" sz="1600" dirty="0">
                <a:solidFill>
                  <a:srgbClr val="000000"/>
                </a:solidFill>
                <a:latin typeface="+mj-ea"/>
                <a:ea typeface="+mj-ea"/>
              </a:rPr>
              <a:t>安排聚餐</a:t>
            </a:r>
            <a:endParaRPr lang="en-US" altLang="zh-CN" sz="1600" dirty="0">
              <a:solidFill>
                <a:srgbClr val="000000"/>
              </a:solidFill>
              <a:latin typeface="+mj-ea"/>
              <a:ea typeface="+mj-ea"/>
            </a:endParaRPr>
          </a:p>
          <a:p>
            <a:pPr marL="342900" indent="-342900">
              <a:lnSpc>
                <a:spcPct val="150000"/>
              </a:lnSpc>
              <a:buFont typeface="+mj-lt"/>
              <a:buAutoNum type="arabicPeriod"/>
            </a:pPr>
            <a:r>
              <a:rPr lang="zh-CN" altLang="en-US" sz="1600" dirty="0">
                <a:solidFill>
                  <a:srgbClr val="000000"/>
                </a:solidFill>
                <a:latin typeface="+mj-ea"/>
                <a:ea typeface="+mj-ea"/>
              </a:rPr>
              <a:t>安排会议</a:t>
            </a:r>
            <a:endParaRPr lang="en-US" altLang="zh-CN" sz="1600" dirty="0">
              <a:solidFill>
                <a:srgbClr val="000000"/>
              </a:solidFill>
              <a:latin typeface="+mj-ea"/>
              <a:ea typeface="+mj-ea"/>
            </a:endParaRPr>
          </a:p>
          <a:p>
            <a:pPr marL="342900" indent="-342900">
              <a:lnSpc>
                <a:spcPct val="150000"/>
              </a:lnSpc>
              <a:buFont typeface="+mj-lt"/>
              <a:buAutoNum type="arabicPeriod"/>
            </a:pPr>
            <a:r>
              <a:rPr lang="zh-CN" altLang="en-US" sz="1600" dirty="0">
                <a:solidFill>
                  <a:srgbClr val="000000"/>
                </a:solidFill>
                <a:latin typeface="+mj-ea"/>
                <a:ea typeface="+mj-ea"/>
              </a:rPr>
              <a:t>制作请客的酒席</a:t>
            </a:r>
            <a:endParaRPr lang="en-US" altLang="zh-CN" sz="1600" dirty="0">
              <a:solidFill>
                <a:srgbClr val="000000"/>
              </a:solidFill>
              <a:latin typeface="+mj-ea"/>
              <a:ea typeface="+mj-ea"/>
            </a:endParaRPr>
          </a:p>
          <a:p>
            <a:pPr marL="342900" indent="-342900">
              <a:lnSpc>
                <a:spcPct val="150000"/>
              </a:lnSpc>
              <a:buFont typeface="+mj-lt"/>
              <a:buAutoNum type="arabicPeriod"/>
            </a:pPr>
            <a:r>
              <a:rPr lang="zh-CN" altLang="en-US" sz="1600" dirty="0">
                <a:solidFill>
                  <a:srgbClr val="000000"/>
                </a:solidFill>
                <a:latin typeface="+mj-ea"/>
                <a:ea typeface="+mj-ea"/>
              </a:rPr>
              <a:t>规划你的就业素养和技能目标的实现（从</a:t>
            </a:r>
            <a:r>
              <a:rPr lang="en-US" altLang="zh-CN" sz="1600" dirty="0">
                <a:solidFill>
                  <a:srgbClr val="000000"/>
                </a:solidFill>
                <a:latin typeface="+mj-ea"/>
                <a:ea typeface="+mj-ea"/>
              </a:rPr>
              <a:t>3</a:t>
            </a:r>
            <a:r>
              <a:rPr lang="zh-CN" altLang="en-US" sz="1600" dirty="0">
                <a:solidFill>
                  <a:srgbClr val="000000"/>
                </a:solidFill>
                <a:latin typeface="+mj-ea"/>
                <a:ea typeface="+mj-ea"/>
              </a:rPr>
              <a:t>月</a:t>
            </a:r>
            <a:r>
              <a:rPr lang="en-US" altLang="zh-CN" sz="1600" dirty="0">
                <a:solidFill>
                  <a:srgbClr val="000000"/>
                </a:solidFill>
                <a:latin typeface="+mj-ea"/>
                <a:ea typeface="+mj-ea"/>
              </a:rPr>
              <a:t>28</a:t>
            </a:r>
            <a:r>
              <a:rPr lang="zh-CN" altLang="en-US" sz="1600" dirty="0">
                <a:solidFill>
                  <a:srgbClr val="000000"/>
                </a:solidFill>
                <a:latin typeface="+mj-ea"/>
                <a:ea typeface="+mj-ea"/>
              </a:rPr>
              <a:t>日开始至</a:t>
            </a:r>
            <a:r>
              <a:rPr lang="en-US" altLang="zh-CN" sz="1600" dirty="0">
                <a:solidFill>
                  <a:srgbClr val="000000"/>
                </a:solidFill>
                <a:latin typeface="+mj-ea"/>
                <a:ea typeface="+mj-ea"/>
              </a:rPr>
              <a:t>12</a:t>
            </a:r>
            <a:r>
              <a:rPr lang="zh-CN" altLang="en-US" sz="1600" dirty="0">
                <a:solidFill>
                  <a:srgbClr val="000000"/>
                </a:solidFill>
                <a:latin typeface="+mj-ea"/>
                <a:ea typeface="+mj-ea"/>
              </a:rPr>
              <a:t>月</a:t>
            </a:r>
            <a:r>
              <a:rPr lang="en-US" altLang="zh-CN" sz="1600" dirty="0">
                <a:solidFill>
                  <a:srgbClr val="000000"/>
                </a:solidFill>
                <a:latin typeface="+mj-ea"/>
                <a:ea typeface="+mj-ea"/>
              </a:rPr>
              <a:t>1</a:t>
            </a:r>
            <a:r>
              <a:rPr lang="zh-CN" altLang="en-US" sz="1600" dirty="0">
                <a:solidFill>
                  <a:srgbClr val="000000"/>
                </a:solidFill>
                <a:latin typeface="+mj-ea"/>
                <a:ea typeface="+mj-ea"/>
              </a:rPr>
              <a:t>日）。</a:t>
            </a:r>
            <a:endParaRPr lang="en-US" altLang="zh-CN" sz="1600" dirty="0">
              <a:solidFill>
                <a:srgbClr val="000000"/>
              </a:solidFill>
              <a:latin typeface="+mj-ea"/>
              <a:ea typeface="+mj-ea"/>
            </a:endParaRPr>
          </a:p>
        </p:txBody>
      </p:sp>
    </p:spTree>
    <p:extLst>
      <p:ext uri="{BB962C8B-B14F-4D97-AF65-F5344CB8AC3E}">
        <p14:creationId xmlns:p14="http://schemas.microsoft.com/office/powerpoint/2010/main" val="2457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a:t>讨论：按照你的想象如何组织实施下列项目</a:t>
            </a:r>
          </a:p>
        </p:txBody>
      </p:sp>
      <p:graphicFrame>
        <p:nvGraphicFramePr>
          <p:cNvPr id="3" name="表格 2"/>
          <p:cNvGraphicFramePr>
            <a:graphicFrameLocks noGrp="1"/>
          </p:cNvGraphicFramePr>
          <p:nvPr>
            <p:extLst>
              <p:ext uri="{D42A27DB-BD31-4B8C-83A1-F6EECF244321}">
                <p14:modId xmlns:p14="http://schemas.microsoft.com/office/powerpoint/2010/main" val="4242989365"/>
              </p:ext>
            </p:extLst>
          </p:nvPr>
        </p:nvGraphicFramePr>
        <p:xfrm>
          <a:off x="1979393" y="1348449"/>
          <a:ext cx="8429662" cy="1871947"/>
        </p:xfrm>
        <a:graphic>
          <a:graphicData uri="http://schemas.openxmlformats.org/drawingml/2006/table">
            <a:tbl>
              <a:tblPr firstRow="1" bandRow="1">
                <a:tableStyleId>{5C22544A-7EE6-4342-B048-85BDC9FD1C3A}</a:tableStyleId>
              </a:tblPr>
              <a:tblGrid>
                <a:gridCol w="1284395">
                  <a:extLst>
                    <a:ext uri="{9D8B030D-6E8A-4147-A177-3AD203B41FA5}">
                      <a16:colId xmlns:a16="http://schemas.microsoft.com/office/drawing/2014/main" val="20000"/>
                    </a:ext>
                  </a:extLst>
                </a:gridCol>
                <a:gridCol w="7145267">
                  <a:extLst>
                    <a:ext uri="{9D8B030D-6E8A-4147-A177-3AD203B41FA5}">
                      <a16:colId xmlns:a16="http://schemas.microsoft.com/office/drawing/2014/main" val="20001"/>
                    </a:ext>
                  </a:extLst>
                </a:gridCol>
              </a:tblGrid>
              <a:tr h="682233">
                <a:tc>
                  <a:txBody>
                    <a:bodyPr/>
                    <a:lstStyle/>
                    <a:p>
                      <a:pPr algn="r"/>
                      <a:r>
                        <a:rPr lang="zh-CN" altLang="en-US" sz="1600" b="0" kern="1200" dirty="0">
                          <a:solidFill>
                            <a:schemeClr val="bg1"/>
                          </a:solidFill>
                          <a:latin typeface="+mj-ea"/>
                          <a:ea typeface="+mj-ea"/>
                          <a:cs typeface="+mn-cs"/>
                        </a:rPr>
                        <a:t>组织聚餐：</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某个时间，公司进行聚餐活动，请你组织这次活动，目的是用合理的经费让大家高高兴兴地吃一顿。</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6270">
                <a:tc>
                  <a:txBody>
                    <a:bodyPr/>
                    <a:lstStyle/>
                    <a:p>
                      <a:pPr algn="r"/>
                      <a:r>
                        <a:rPr lang="zh-CN" altLang="en-US" sz="1600" b="0" kern="1200" dirty="0">
                          <a:solidFill>
                            <a:schemeClr val="bg1"/>
                          </a:solidFill>
                          <a:latin typeface="+mj-ea"/>
                          <a:ea typeface="+mj-ea"/>
                          <a:cs typeface="+mn-cs"/>
                        </a:rPr>
                        <a:t>安排会议：</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安排一次各自项目组的一次会议，目的是让项目组成员之间互相熟悉，并根据项目组的实际情况，讨论完成本课程任务可能存在的困难和学习要求。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444">
                <a:tc>
                  <a:txBody>
                    <a:bodyPr/>
                    <a:lstStyle/>
                    <a:p>
                      <a:pPr algn="r"/>
                      <a:r>
                        <a:rPr lang="zh-CN" altLang="en-US" sz="1600" b="0" kern="1200" dirty="0">
                          <a:solidFill>
                            <a:schemeClr val="bg1"/>
                          </a:solidFill>
                          <a:latin typeface="+mj-ea"/>
                          <a:ea typeface="+mj-ea"/>
                          <a:cs typeface="+mn-cs"/>
                        </a:rPr>
                        <a:t>做一顿饭：</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用三天的时间，为来自全国不同地方的</a:t>
                      </a:r>
                      <a:r>
                        <a:rPr lang="en-US" altLang="zh-CN" sz="1600" b="0" dirty="0">
                          <a:solidFill>
                            <a:schemeClr val="bg1"/>
                          </a:solidFill>
                          <a:latin typeface="+mj-ea"/>
                          <a:ea typeface="+mj-ea"/>
                        </a:rPr>
                        <a:t>10</a:t>
                      </a:r>
                      <a:r>
                        <a:rPr lang="zh-CN" altLang="en-US" sz="1600" b="0" dirty="0">
                          <a:solidFill>
                            <a:schemeClr val="bg1"/>
                          </a:solidFill>
                          <a:latin typeface="+mj-ea"/>
                          <a:ea typeface="+mj-ea"/>
                        </a:rPr>
                        <a:t>个人做一桌酒席。</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5" name="Group 18"/>
          <p:cNvGrpSpPr>
            <a:grpSpLocks/>
          </p:cNvGrpSpPr>
          <p:nvPr/>
        </p:nvGrpSpPr>
        <p:grpSpPr bwMode="auto">
          <a:xfrm>
            <a:off x="2895488" y="3576167"/>
            <a:ext cx="6069013" cy="2836863"/>
            <a:chOff x="1429" y="2341"/>
            <a:chExt cx="3823" cy="1787"/>
          </a:xfrm>
          <a:effectLst>
            <a:outerShdw blurRad="50800" dist="38100" dir="5400000" algn="t" rotWithShape="0">
              <a:prstClr val="black">
                <a:alpha val="40000"/>
              </a:prstClr>
            </a:outerShdw>
          </a:effectLst>
        </p:grpSpPr>
        <p:sp>
          <p:nvSpPr>
            <p:cNvPr id="6" name="Oval 6"/>
            <p:cNvSpPr>
              <a:spLocks noChangeArrowheads="1"/>
            </p:cNvSpPr>
            <p:nvPr/>
          </p:nvSpPr>
          <p:spPr bwMode="auto">
            <a:xfrm>
              <a:off x="1429" y="2341"/>
              <a:ext cx="1062"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dirty="0">
                  <a:latin typeface="Arial" charset="0"/>
                </a:rPr>
                <a:t>Initiating</a:t>
              </a:r>
            </a:p>
            <a:p>
              <a:pPr algn="ctr" eaLnBrk="0" hangingPunct="0">
                <a:buNone/>
              </a:pPr>
              <a:r>
                <a:rPr lang="en-US" altLang="zh-CN" sz="1600" dirty="0">
                  <a:latin typeface="Arial" charset="0"/>
                </a:rPr>
                <a:t> Processes</a:t>
              </a:r>
              <a:endParaRPr lang="en-US" altLang="zh-CN" sz="1600" dirty="0"/>
            </a:p>
          </p:txBody>
        </p:sp>
        <p:sp>
          <p:nvSpPr>
            <p:cNvPr id="7" name="Oval 7"/>
            <p:cNvSpPr>
              <a:spLocks noChangeArrowheads="1"/>
            </p:cNvSpPr>
            <p:nvPr/>
          </p:nvSpPr>
          <p:spPr bwMode="auto">
            <a:xfrm>
              <a:off x="3289" y="2341"/>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a:latin typeface="Arial" charset="0"/>
                </a:rPr>
                <a:t>Planning</a:t>
              </a:r>
            </a:p>
            <a:p>
              <a:pPr algn="ctr" eaLnBrk="0" hangingPunct="0">
                <a:buNone/>
              </a:pPr>
              <a:r>
                <a:rPr lang="en-US" altLang="zh-CN" sz="1600">
                  <a:latin typeface="Arial" charset="0"/>
                </a:rPr>
                <a:t>Processes</a:t>
              </a:r>
            </a:p>
          </p:txBody>
        </p:sp>
        <p:sp>
          <p:nvSpPr>
            <p:cNvPr id="8" name="Oval 8"/>
            <p:cNvSpPr>
              <a:spLocks noChangeArrowheads="1"/>
            </p:cNvSpPr>
            <p:nvPr/>
          </p:nvSpPr>
          <p:spPr bwMode="auto">
            <a:xfrm>
              <a:off x="2155" y="2976"/>
              <a:ext cx="1030"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eaLnBrk="0" hangingPunct="0">
                <a:buNone/>
              </a:pPr>
              <a:r>
                <a:rPr lang="en-US" altLang="zh-CN" sz="1600" dirty="0">
                  <a:latin typeface="Arial" charset="0"/>
                </a:rPr>
                <a:t>Controlling</a:t>
              </a:r>
            </a:p>
            <a:p>
              <a:pPr eaLnBrk="0" hangingPunct="0">
                <a:buNone/>
              </a:pPr>
              <a:r>
                <a:rPr lang="en-US" altLang="zh-CN" sz="1600" dirty="0">
                  <a:latin typeface="Arial" charset="0"/>
                </a:rPr>
                <a:t>Processes</a:t>
              </a:r>
            </a:p>
          </p:txBody>
        </p:sp>
        <p:sp>
          <p:nvSpPr>
            <p:cNvPr id="9" name="Oval 9"/>
            <p:cNvSpPr>
              <a:spLocks noChangeArrowheads="1"/>
            </p:cNvSpPr>
            <p:nvPr/>
          </p:nvSpPr>
          <p:spPr bwMode="auto">
            <a:xfrm>
              <a:off x="4241" y="3022"/>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a:latin typeface="Arial" charset="0"/>
                </a:rPr>
                <a:t>Executing</a:t>
              </a:r>
            </a:p>
            <a:p>
              <a:pPr algn="ctr" eaLnBrk="0" hangingPunct="0">
                <a:buNone/>
              </a:pPr>
              <a:r>
                <a:rPr lang="en-US" altLang="zh-CN" sz="1600">
                  <a:latin typeface="Arial" charset="0"/>
                </a:rPr>
                <a:t>Processes</a:t>
              </a:r>
            </a:p>
          </p:txBody>
        </p:sp>
        <p:sp>
          <p:nvSpPr>
            <p:cNvPr id="10" name="Oval 10"/>
            <p:cNvSpPr>
              <a:spLocks noChangeArrowheads="1"/>
            </p:cNvSpPr>
            <p:nvPr/>
          </p:nvSpPr>
          <p:spPr bwMode="auto">
            <a:xfrm>
              <a:off x="3380" y="3566"/>
              <a:ext cx="1011" cy="562"/>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eaLnBrk="0" hangingPunct="0">
                <a:buNone/>
              </a:pPr>
              <a:r>
                <a:rPr lang="en-US" altLang="zh-CN" sz="1600">
                  <a:latin typeface="Arial" charset="0"/>
                </a:rPr>
                <a:t>Closing</a:t>
              </a:r>
            </a:p>
            <a:p>
              <a:pPr algn="ctr" eaLnBrk="0" hangingPunct="0">
                <a:buNone/>
              </a:pPr>
              <a:r>
                <a:rPr lang="en-US" altLang="zh-CN" sz="1600">
                  <a:latin typeface="Arial" charset="0"/>
                </a:rPr>
                <a:t>Processes</a:t>
              </a:r>
            </a:p>
          </p:txBody>
        </p:sp>
        <p:sp>
          <p:nvSpPr>
            <p:cNvPr id="11" name="Line 11"/>
            <p:cNvSpPr>
              <a:spLocks noChangeShapeType="1"/>
            </p:cNvSpPr>
            <p:nvPr/>
          </p:nvSpPr>
          <p:spPr bwMode="auto">
            <a:xfrm>
              <a:off x="2563" y="2613"/>
              <a:ext cx="726"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2" name="Line 12"/>
            <p:cNvSpPr>
              <a:spLocks noChangeShapeType="1"/>
            </p:cNvSpPr>
            <p:nvPr/>
          </p:nvSpPr>
          <p:spPr bwMode="auto">
            <a:xfrm>
              <a:off x="3289" y="3203"/>
              <a:ext cx="998"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3" name="Line 13"/>
            <p:cNvSpPr>
              <a:spLocks noChangeShapeType="1"/>
            </p:cNvSpPr>
            <p:nvPr/>
          </p:nvSpPr>
          <p:spPr bwMode="auto">
            <a:xfrm flipV="1">
              <a:off x="2926" y="2749"/>
              <a:ext cx="379" cy="221"/>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4" name="Line 14"/>
            <p:cNvSpPr>
              <a:spLocks noChangeShapeType="1"/>
            </p:cNvSpPr>
            <p:nvPr/>
          </p:nvSpPr>
          <p:spPr bwMode="auto">
            <a:xfrm>
              <a:off x="4312" y="2818"/>
              <a:ext cx="336" cy="197"/>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5" name="Line 15"/>
            <p:cNvSpPr>
              <a:spLocks noChangeShapeType="1"/>
            </p:cNvSpPr>
            <p:nvPr/>
          </p:nvSpPr>
          <p:spPr bwMode="auto">
            <a:xfrm>
              <a:off x="3153" y="3430"/>
              <a:ext cx="336" cy="203"/>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sp>
          <p:nvSpPr>
            <p:cNvPr id="16" name="Line 16"/>
            <p:cNvSpPr>
              <a:spLocks noChangeShapeType="1"/>
            </p:cNvSpPr>
            <p:nvPr/>
          </p:nvSpPr>
          <p:spPr bwMode="auto">
            <a:xfrm flipH="1">
              <a:off x="3289" y="3339"/>
              <a:ext cx="965" cy="0"/>
            </a:xfrm>
            <a:prstGeom prst="line">
              <a:avLst/>
            </a:prstGeom>
            <a:ln>
              <a:headEn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None/>
              </a:pPr>
              <a:endParaRPr lang="zh-CN" altLang="en-US"/>
            </a:p>
          </p:txBody>
        </p:sp>
      </p:grpSp>
    </p:spTree>
    <p:extLst>
      <p:ext uri="{BB962C8B-B14F-4D97-AF65-F5344CB8AC3E}">
        <p14:creationId xmlns:p14="http://schemas.microsoft.com/office/powerpoint/2010/main" val="1692507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项目管理知识域与活动：一般的管理概念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64201"/>
            <a:ext cx="8991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497441"/>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E7B43BB9172FE841923BD8AD6B036D13" ma:contentTypeVersion="0" ma:contentTypeDescription="新建文档。" ma:contentTypeScope="" ma:versionID="438813d40233c31865456117f5f9edd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40128-54E2-4D0B-96B3-6C7F0C9DC6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57C6855-972E-478D-A926-549DF27250E7}">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709AC950-8E2F-4B66-831E-29E0BC8B74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项目和软件项目导论</Template>
  <TotalTime>1748</TotalTime>
  <Words>3932</Words>
  <Application>Microsoft Office PowerPoint</Application>
  <PresentationFormat>宽屏</PresentationFormat>
  <Paragraphs>617</Paragraphs>
  <Slides>45</Slides>
  <Notes>4</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45</vt:i4>
      </vt:variant>
    </vt:vector>
  </HeadingPairs>
  <TitlesOfParts>
    <vt:vector size="58" baseType="lpstr">
      <vt:lpstr>Arial Unicode MS</vt:lpstr>
      <vt:lpstr>Segoe</vt:lpstr>
      <vt:lpstr>Segoe Semibold</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Part_01.项目和软件项目基础知识导论</vt:lpstr>
      <vt:lpstr>PowerPoint 演示文稿</vt:lpstr>
      <vt:lpstr>PowerPoint 演示文稿</vt:lpstr>
      <vt:lpstr>1.1. 项目和项目管理的基本概念：一般场景</vt:lpstr>
      <vt:lpstr>1.1.1. 项目和项目管理的基本概念：基本定义</vt:lpstr>
      <vt:lpstr>1.1.2. 项目和项目管理的基本概念：启动项目的理由</vt:lpstr>
      <vt:lpstr>1.1.3. 项目和项目管理的基本概念：理解项目的价值</vt:lpstr>
      <vt:lpstr>1.1.4. 讨论：按照你的想象如何组织实施下列项目</vt:lpstr>
      <vt:lpstr>1.2. 项目管理知识域与活动：一般的管理概念</vt:lpstr>
      <vt:lpstr>1.2.1.项目管理内容和工作项分解基本的做法</vt:lpstr>
      <vt:lpstr>1.2.2. 项目和项目管理的基本概念：管理的领域</vt:lpstr>
      <vt:lpstr>1.2.3. 项目和项目管理的基本概念：管理的组织与活动</vt:lpstr>
      <vt:lpstr>1.3. 软件项目和项目管理的特征：为问题提供解决方案</vt:lpstr>
      <vt:lpstr>1.3.1. 立项：确定计算机软件是否可以解决问题</vt:lpstr>
      <vt:lpstr>1.3.2. 软件项目的特征</vt:lpstr>
      <vt:lpstr>1.3.3. 软件项目管理的特征</vt:lpstr>
      <vt:lpstr>1.3.4. 影响软件项目成功的因素</vt:lpstr>
      <vt:lpstr>1.3.4. 软件项目和项目管理同样适用的思维导图 </vt:lpstr>
      <vt:lpstr>1.4. 软件项目目标的识别方法：问题≠疑问</vt:lpstr>
      <vt:lpstr>1.4.1. 问题的陈述方法</vt:lpstr>
      <vt:lpstr>1.4.2. 目标定位的陈述方法</vt:lpstr>
      <vt:lpstr>1.4.3. 软件项目（其他项目一样）的终极目标</vt:lpstr>
      <vt:lpstr>1.5. 软件项目的过程、活动与规约</vt:lpstr>
      <vt:lpstr>1.5. 软件项目的过程、活动与规约（续）</vt:lpstr>
      <vt:lpstr>1.5.1. 软件项目管理的范围</vt:lpstr>
      <vt:lpstr>1.5.2. 软件项目的三个核心活动</vt:lpstr>
      <vt:lpstr>1.5.2.1. 项目策划：过程定义与基线化简介</vt:lpstr>
      <vt:lpstr>1.5.2.2. 项目策划过程活动清单</vt:lpstr>
      <vt:lpstr>1.5.2.3. 项目策划核心交付产品 -- Demo</vt:lpstr>
      <vt:lpstr>1.5.2.3. 项目策划核心交付产品 – Demo（续）</vt:lpstr>
      <vt:lpstr>1.5.2.3. 项目策划核心交付产品 – Demo（续）</vt:lpstr>
      <vt:lpstr>1.5.3. 项目实施监督：过程清单</vt:lpstr>
      <vt:lpstr>1.5.3.1. 项目实施监督的焦点</vt:lpstr>
      <vt:lpstr>1.5.3.2. 项目实施监督管理的进度控制</vt:lpstr>
      <vt:lpstr>1.5.3.3. 项目实施监督管理的质量控制</vt:lpstr>
      <vt:lpstr>1.5.4. 项目成果评价</vt:lpstr>
      <vt:lpstr>1.6. 本课程项目软件实施过程环境简述（主要硬件）</vt:lpstr>
      <vt:lpstr>1.6. 本课程项目软件实施过程环境简述（主要软件）</vt:lpstr>
      <vt:lpstr>1.6. 本课程项目软件实施过程环境简述（独立环境）</vt:lpstr>
      <vt:lpstr>本课程课堂引导项目：停车场信息管理系统</vt:lpstr>
      <vt:lpstr>本课程学员实训考核项目：影院售票管理信息系统</vt:lpstr>
      <vt:lpstr>搭配的赠品</vt:lpstr>
      <vt:lpstr>PowerPoint 演示文稿</vt:lpstr>
      <vt:lpstr>下次课程内容预告</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课程标题</dc:title>
  <dc:creator>Lion</dc:creator>
  <cp:keywords>项目;概念</cp:keywords>
  <cp:lastModifiedBy>余 剑</cp:lastModifiedBy>
  <cp:revision>105</cp:revision>
  <dcterms:created xsi:type="dcterms:W3CDTF">2011-01-06T13:13:20Z</dcterms:created>
  <dcterms:modified xsi:type="dcterms:W3CDTF">2019-05-05T12:37:23Z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ContentTypeId">
    <vt:lpwstr>0x010100E7B43BB9172FE841923BD8AD6B036D13</vt:lpwstr>
  </property>
</Properties>
</file>